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56" r:id="rId2"/>
    <p:sldId id="257" r:id="rId3"/>
    <p:sldId id="287" r:id="rId4"/>
    <p:sldId id="260" r:id="rId5"/>
    <p:sldId id="261" r:id="rId6"/>
    <p:sldId id="258" r:id="rId7"/>
    <p:sldId id="262" r:id="rId8"/>
    <p:sldId id="288" r:id="rId9"/>
    <p:sldId id="267" r:id="rId10"/>
    <p:sldId id="289" r:id="rId11"/>
    <p:sldId id="275" r:id="rId12"/>
    <p:sldId id="278" r:id="rId13"/>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5" userDrawn="1">
          <p15:clr>
            <a:srgbClr val="A4A3A4"/>
          </p15:clr>
        </p15:guide>
        <p15:guide id="2" orient="horz" pos="305" userDrawn="1">
          <p15:clr>
            <a:srgbClr val="A4A3A4"/>
          </p15:clr>
        </p15:guide>
        <p15:guide id="3" orient="horz" pos="2935" userDrawn="1">
          <p15:clr>
            <a:srgbClr val="A4A3A4"/>
          </p15:clr>
        </p15:guide>
        <p15:guide id="4" orient="horz" pos="214" userDrawn="1">
          <p15:clr>
            <a:srgbClr val="A4A3A4"/>
          </p15:clr>
        </p15:guide>
        <p15:guide id="5" orient="horz" pos="395">
          <p15:clr>
            <a:srgbClr val="A4A3A4"/>
          </p15:clr>
        </p15:guide>
        <p15:guide id="6" orient="horz" pos="667" userDrawn="1">
          <p15:clr>
            <a:srgbClr val="A4A3A4"/>
          </p15:clr>
        </p15:guide>
        <p15:guide id="8" orient="horz" pos="849" userDrawn="1">
          <p15:clr>
            <a:srgbClr val="A4A3A4"/>
          </p15:clr>
        </p15:guide>
        <p15:guide id="9" orient="horz" pos="985" userDrawn="1">
          <p15:clr>
            <a:srgbClr val="A4A3A4"/>
          </p15:clr>
        </p15:guide>
        <p15:guide id="10" orient="horz" pos="894" userDrawn="1">
          <p15:clr>
            <a:srgbClr val="A4A3A4"/>
          </p15:clr>
        </p15:guide>
        <p15:guide id="11" pos="2880">
          <p15:clr>
            <a:srgbClr val="A4A3A4"/>
          </p15:clr>
        </p15:guide>
        <p15:guide id="12" pos="5375">
          <p15:clr>
            <a:srgbClr val="A4A3A4"/>
          </p15:clr>
        </p15:guide>
        <p15:guide id="13" pos="295" userDrawn="1">
          <p15:clr>
            <a:srgbClr val="A4A3A4"/>
          </p15:clr>
        </p15:guide>
        <p15:guide id="14" pos="4241" userDrawn="1">
          <p15:clr>
            <a:srgbClr val="A4A3A4"/>
          </p15:clr>
        </p15:guide>
        <p15:guide id="15" pos="1474">
          <p15:clr>
            <a:srgbClr val="A4A3A4"/>
          </p15:clr>
        </p15:guide>
        <p15:guide id="16" pos="2426">
          <p15:clr>
            <a:srgbClr val="A4A3A4"/>
          </p15:clr>
        </p15:guide>
        <p15:guide id="17" pos="1565" userDrawn="1">
          <p15:clr>
            <a:srgbClr val="A4A3A4"/>
          </p15:clr>
        </p15:guide>
        <p15:guide id="18" pos="975">
          <p15:clr>
            <a:srgbClr val="A4A3A4"/>
          </p15:clr>
        </p15:guide>
        <p15:guide id="19" pos="4785">
          <p15:clr>
            <a:srgbClr val="A4A3A4"/>
          </p15:clr>
        </p15:guide>
        <p15:guide id="20" pos="521">
          <p15:clr>
            <a:srgbClr val="A4A3A4"/>
          </p15:clr>
        </p15:guide>
        <p15:guide id="21" pos="5239">
          <p15:clr>
            <a:srgbClr val="A4A3A4"/>
          </p15:clr>
        </p15:guide>
        <p15:guide id="22" pos="3969" userDrawn="1">
          <p15:clr>
            <a:srgbClr val="A4A3A4"/>
          </p15:clr>
        </p15:guide>
        <p15:guide id="23" pos="1746">
          <p15:clr>
            <a:srgbClr val="A4A3A4"/>
          </p15:clr>
        </p15:guide>
        <p15:guide id="24" pos="3606" userDrawn="1">
          <p15:clr>
            <a:srgbClr val="A4A3A4"/>
          </p15:clr>
        </p15:guide>
        <p15:guide id="25" pos="1791" userDrawn="1">
          <p15:clr>
            <a:srgbClr val="A4A3A4"/>
          </p15:clr>
        </p15:guide>
        <p15:guide id="26" pos="340">
          <p15:clr>
            <a:srgbClr val="A4A3A4"/>
          </p15:clr>
        </p15:guide>
        <p15:guide id="27" pos="5420">
          <p15:clr>
            <a:srgbClr val="A4A3A4"/>
          </p15:clr>
        </p15:guide>
        <p15:guide id="28" pos="4876" userDrawn="1">
          <p15:clr>
            <a:srgbClr val="A4A3A4"/>
          </p15:clr>
        </p15:guide>
        <p15:guide id="29" orient="horz" pos="2346" userDrawn="1">
          <p15:clr>
            <a:srgbClr val="A4A3A4"/>
          </p15:clr>
        </p15:guide>
        <p15:guide id="30" orient="horz" pos="1938" userDrawn="1">
          <p15:clr>
            <a:srgbClr val="A4A3A4"/>
          </p15:clr>
        </p15:guide>
        <p15:guide id="31" pos="4059" userDrawn="1">
          <p15:clr>
            <a:srgbClr val="A4A3A4"/>
          </p15:clr>
        </p15:guide>
        <p15:guide id="33" pos="1066" userDrawn="1">
          <p15:clr>
            <a:srgbClr val="A4A3A4"/>
          </p15:clr>
        </p15:guide>
        <p15:guide id="34" orient="horz" pos="3072" userDrawn="1">
          <p15:clr>
            <a:srgbClr val="A4A3A4"/>
          </p15:clr>
        </p15:guide>
        <p15:guide id="35" orient="horz" pos="2436" userDrawn="1">
          <p15:clr>
            <a:srgbClr val="A4A3A4"/>
          </p15:clr>
        </p15:guide>
        <p15:guide id="36" orient="horz" pos="2799" userDrawn="1">
          <p15:clr>
            <a:srgbClr val="A4A3A4"/>
          </p15:clr>
        </p15:guide>
        <p15:guide id="37" orient="horz" pos="2164" userDrawn="1">
          <p15:clr>
            <a:srgbClr val="A4A3A4"/>
          </p15:clr>
        </p15:guide>
        <p15:guide id="38" pos="4694" userDrawn="1">
          <p15:clr>
            <a:srgbClr val="A4A3A4"/>
          </p15:clr>
        </p15:guide>
        <p15:guide id="39" pos="3470" userDrawn="1">
          <p15:clr>
            <a:srgbClr val="A4A3A4"/>
          </p15:clr>
        </p15:guide>
        <p15:guide id="40" pos="2154" userDrawn="1">
          <p15:clr>
            <a:srgbClr val="A4A3A4"/>
          </p15:clr>
        </p15:guide>
        <p15:guide id="41" orient="horz" pos="1393" userDrawn="1">
          <p15:clr>
            <a:srgbClr val="A4A3A4"/>
          </p15:clr>
        </p15:guide>
        <p15:guide id="42" orient="horz" pos="804" userDrawn="1">
          <p15:clr>
            <a:srgbClr val="A4A3A4"/>
          </p15:clr>
        </p15:guide>
        <p15:guide id="43" pos="2699" userDrawn="1">
          <p15:clr>
            <a:srgbClr val="A4A3A4"/>
          </p15:clr>
        </p15:guide>
        <p15:guide id="44" orient="horz" pos="2028" userDrawn="1">
          <p15:clr>
            <a:srgbClr val="A4A3A4"/>
          </p15:clr>
        </p15:guide>
        <p15:guide id="45" orient="horz" pos="1257">
          <p15:clr>
            <a:srgbClr val="A4A3A4"/>
          </p15:clr>
        </p15:guide>
        <p15:guide id="46" orient="horz" pos="758">
          <p15:clr>
            <a:srgbClr val="A4A3A4"/>
          </p15:clr>
        </p15:guide>
        <p15:guide id="47" orient="horz" pos="2255">
          <p15:clr>
            <a:srgbClr val="A4A3A4"/>
          </p15:clr>
        </p15:guide>
        <p15:guide id="48" orient="horz" pos="1212">
          <p15:clr>
            <a:srgbClr val="A4A3A4"/>
          </p15:clr>
        </p15:guide>
        <p15:guide id="49" orient="horz" pos="2527">
          <p15:clr>
            <a:srgbClr val="A4A3A4"/>
          </p15:clr>
        </p15:guide>
        <p15:guide id="50" pos="4921">
          <p15:clr>
            <a:srgbClr val="A4A3A4"/>
          </p15:clr>
        </p15:guide>
        <p15:guide id="51" pos="748">
          <p15:clr>
            <a:srgbClr val="A4A3A4"/>
          </p15:clr>
        </p15:guide>
        <p15:guide id="52" pos="657">
          <p15:clr>
            <a:srgbClr val="A4A3A4"/>
          </p15:clr>
        </p15:guide>
        <p15:guide id="53" pos="3923">
          <p15:clr>
            <a:srgbClr val="A4A3A4"/>
          </p15:clr>
        </p15:guide>
        <p15:guide id="54" pos="3651">
          <p15:clr>
            <a:srgbClr val="A4A3A4"/>
          </p15:clr>
        </p15:guide>
        <p15:guide id="55" pos="5148">
          <p15:clr>
            <a:srgbClr val="A4A3A4"/>
          </p15:clr>
        </p15:guide>
        <p15:guide id="56" pos="5057">
          <p15:clr>
            <a:srgbClr val="A4A3A4"/>
          </p15:clr>
        </p15:guide>
        <p15:guide id="57" pos="1202">
          <p15:clr>
            <a:srgbClr val="A4A3A4"/>
          </p15:clr>
        </p15:guide>
        <p15:guide id="58" pos="3742">
          <p15:clr>
            <a:srgbClr val="A4A3A4"/>
          </p15:clr>
        </p15:guide>
        <p15:guide id="59" pos="1882">
          <p15:clr>
            <a:srgbClr val="A4A3A4"/>
          </p15:clr>
        </p15:guide>
        <p15:guide id="60" pos="5284">
          <p15:clr>
            <a:srgbClr val="A4A3A4"/>
          </p15:clr>
        </p15:guide>
        <p15:guide id="61" orient="horz" pos="1076">
          <p15:clr>
            <a:srgbClr val="A4A3A4"/>
          </p15:clr>
        </p15:guide>
        <p15:guide id="62" pos="51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9F9"/>
    <a:srgbClr val="267B98"/>
    <a:srgbClr val="7F7F7F"/>
    <a:srgbClr val="62ABC6"/>
    <a:srgbClr val="0278A1"/>
    <a:srgbClr val="787878"/>
    <a:srgbClr val="919191"/>
    <a:srgbClr val="B8B8B8"/>
    <a:srgbClr val="D8D8D8"/>
    <a:srgbClr val="2378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41"/>
    <p:restoredTop sz="94624"/>
  </p:normalViewPr>
  <p:slideViewPr>
    <p:cSldViewPr>
      <p:cViewPr>
        <p:scale>
          <a:sx n="100" d="100"/>
          <a:sy n="100" d="100"/>
        </p:scale>
        <p:origin x="216" y="496"/>
      </p:cViewPr>
      <p:guideLst>
        <p:guide orient="horz" pos="1575"/>
        <p:guide orient="horz" pos="305"/>
        <p:guide orient="horz" pos="2935"/>
        <p:guide orient="horz" pos="214"/>
        <p:guide orient="horz" pos="395"/>
        <p:guide orient="horz" pos="667"/>
        <p:guide orient="horz" pos="849"/>
        <p:guide orient="horz" pos="985"/>
        <p:guide orient="horz" pos="894"/>
        <p:guide pos="2880"/>
        <p:guide pos="5375"/>
        <p:guide pos="295"/>
        <p:guide pos="4241"/>
        <p:guide pos="1474"/>
        <p:guide pos="2426"/>
        <p:guide pos="1565"/>
        <p:guide pos="975"/>
        <p:guide pos="4785"/>
        <p:guide pos="521"/>
        <p:guide pos="5239"/>
        <p:guide pos="3969"/>
        <p:guide pos="1746"/>
        <p:guide pos="3606"/>
        <p:guide pos="1791"/>
        <p:guide pos="340"/>
        <p:guide pos="5420"/>
        <p:guide pos="4876"/>
        <p:guide orient="horz" pos="2346"/>
        <p:guide orient="horz" pos="1938"/>
        <p:guide pos="4059"/>
        <p:guide pos="1066"/>
        <p:guide orient="horz" pos="3072"/>
        <p:guide orient="horz" pos="2436"/>
        <p:guide orient="horz" pos="2799"/>
        <p:guide orient="horz" pos="2164"/>
        <p:guide pos="4694"/>
        <p:guide pos="3470"/>
        <p:guide pos="2154"/>
        <p:guide orient="horz" pos="1393"/>
        <p:guide orient="horz" pos="804"/>
        <p:guide pos="2699"/>
        <p:guide orient="horz" pos="2028"/>
        <p:guide orient="horz" pos="1257"/>
        <p:guide orient="horz" pos="758"/>
        <p:guide orient="horz" pos="2255"/>
        <p:guide orient="horz" pos="1212"/>
        <p:guide orient="horz" pos="2527"/>
        <p:guide pos="4921"/>
        <p:guide pos="748"/>
        <p:guide pos="657"/>
        <p:guide pos="3923"/>
        <p:guide pos="3651"/>
        <p:guide pos="5148"/>
        <p:guide pos="5057"/>
        <p:guide pos="1202"/>
        <p:guide pos="3742"/>
        <p:guide pos="1882"/>
        <p:guide pos="5284"/>
        <p:guide orient="horz" pos="1076"/>
        <p:guide pos="5193"/>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jpeg>
</file>

<file path=ppt/media/image11.jpeg>
</file>

<file path=ppt/media/image12.jpeg>
</file>

<file path=ppt/media/image13.jpeg>
</file>

<file path=ppt/media/image2.jpe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AD39B2-41CF-4DEA-A056-F1DE89C55B1F}" type="datetimeFigureOut">
              <a:rPr lang="zh-CN" altLang="en-US" smtClean="0"/>
              <a:t>2022/6/8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0EDBA6-3167-4CE9-B928-339579E207F0}" type="slidenum">
              <a:rPr lang="zh-CN" altLang="en-US" smtClean="0"/>
              <a:t>‹#›</a:t>
            </a:fld>
            <a:endParaRPr lang="zh-CN" altLang="en-US"/>
          </a:p>
        </p:txBody>
      </p:sp>
    </p:spTree>
    <p:extLst>
      <p:ext uri="{BB962C8B-B14F-4D97-AF65-F5344CB8AC3E}">
        <p14:creationId xmlns:p14="http://schemas.microsoft.com/office/powerpoint/2010/main" val="24003650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30EDBA6-3167-4CE9-B928-339579E207F0}" type="slidenum">
              <a:rPr lang="zh-CN" altLang="en-US" smtClean="0"/>
              <a:t>1</a:t>
            </a:fld>
            <a:endParaRPr lang="zh-CN" altLang="en-US"/>
          </a:p>
        </p:txBody>
      </p:sp>
    </p:spTree>
    <p:extLst>
      <p:ext uri="{BB962C8B-B14F-4D97-AF65-F5344CB8AC3E}">
        <p14:creationId xmlns:p14="http://schemas.microsoft.com/office/powerpoint/2010/main" val="279006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EDBA6-3167-4CE9-B928-339579E207F0}" type="slidenum">
              <a:rPr lang="zh-CN" altLang="en-US" smtClean="0"/>
              <a:t>2</a:t>
            </a:fld>
            <a:endParaRPr lang="zh-CN" altLang="en-US"/>
          </a:p>
        </p:txBody>
      </p:sp>
    </p:spTree>
    <p:extLst>
      <p:ext uri="{BB962C8B-B14F-4D97-AF65-F5344CB8AC3E}">
        <p14:creationId xmlns:p14="http://schemas.microsoft.com/office/powerpoint/2010/main" val="1585962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EDBA6-3167-4CE9-B928-339579E207F0}" type="slidenum">
              <a:rPr lang="zh-CN" altLang="en-US" smtClean="0"/>
              <a:t>9</a:t>
            </a:fld>
            <a:endParaRPr lang="zh-CN" altLang="en-US"/>
          </a:p>
        </p:txBody>
      </p:sp>
    </p:spTree>
    <p:extLst>
      <p:ext uri="{BB962C8B-B14F-4D97-AF65-F5344CB8AC3E}">
        <p14:creationId xmlns:p14="http://schemas.microsoft.com/office/powerpoint/2010/main" val="3927699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30EDBA6-3167-4CE9-B928-339579E207F0}" type="slidenum">
              <a:rPr lang="zh-CN" altLang="en-US" smtClean="0"/>
              <a:t>11</a:t>
            </a:fld>
            <a:endParaRPr lang="zh-CN" altLang="en-US"/>
          </a:p>
        </p:txBody>
      </p:sp>
    </p:spTree>
    <p:extLst>
      <p:ext uri="{BB962C8B-B14F-4D97-AF65-F5344CB8AC3E}">
        <p14:creationId xmlns:p14="http://schemas.microsoft.com/office/powerpoint/2010/main" val="2001253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7F7A28DC-3A6C-4630-B2BA-75720925B60A}" type="datetime1">
              <a:rPr lang="zh-CN" altLang="en-US" smtClean="0"/>
              <a:t>2022/6/8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B94CEA9-5BEA-4ADC-B991-A4368E48BE3A}" type="datetime1">
              <a:rPr lang="zh-CN" altLang="en-US" smtClean="0"/>
              <a:t>2022/6/8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777F2011-3001-49A6-8C64-DEAC958B6DC0}" type="datetime1">
              <a:rPr lang="zh-CN" altLang="en-US" smtClean="0"/>
              <a:t>2022/6/8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1D06F09-1428-4969-A215-0CCF9CD5CB7F}" type="datetime1">
              <a:rPr lang="zh-CN" altLang="en-US" smtClean="0"/>
              <a:t>2022/6/8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1A28B69-1265-4510-BB9D-10E8436A96C6}" type="datetime1">
              <a:rPr lang="zh-CN" altLang="en-US" smtClean="0"/>
              <a:t>2022/6/8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7B0FE266-3B8F-4143-968A-1E0DFDBFDFFA}" type="datetime1">
              <a:rPr lang="zh-CN" altLang="en-US" smtClean="0"/>
              <a:t>2022/6/8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7CA70150-99C1-447B-A7A1-ACEEB0B4307B}" type="datetime1">
              <a:rPr lang="zh-CN" altLang="en-US" smtClean="0"/>
              <a:t>2022/6/8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1980F93-A44D-4676-86BB-7BA2B4281D89}" type="datetime1">
              <a:rPr lang="zh-CN" altLang="en-US" smtClean="0"/>
              <a:t>2022/6/8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EC6719C-B40A-4631-9EA5-89E2852A20C0}" type="datetime1">
              <a:rPr lang="zh-CN" altLang="en-US" smtClean="0"/>
              <a:t>2022/6/8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F8BC0325-1B80-45F2-BBC3-BD5EB20CB9B3}" type="datetime1">
              <a:rPr lang="zh-CN" altLang="en-US" smtClean="0"/>
              <a:t>2022/6/8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E5FCA0-2607-4F7A-ADB8-B06B3385918A}" type="datetime1">
              <a:rPr lang="zh-CN" altLang="en-US" smtClean="0"/>
              <a:t>2022/6/8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mConfetti">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C7BF1332-44AE-4B04-BF5B-682B6DFD8A3D}" type="datetime1">
              <a:rPr lang="zh-CN" altLang="en-US" smtClean="0"/>
              <a:t>2022/6/8</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eg"/><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smConfetti">
          <a:fgClr>
            <a:srgbClr val="F9F9F9"/>
          </a:fgClr>
          <a:bgClr>
            <a:schemeClr val="bg1"/>
          </a:bgClr>
        </a:pattFill>
        <a:effectLst/>
      </p:bgPr>
    </p:bg>
    <p:spTree>
      <p:nvGrpSpPr>
        <p:cNvPr id="1" name=""/>
        <p:cNvGrpSpPr/>
        <p:nvPr/>
      </p:nvGrpSpPr>
      <p:grpSpPr>
        <a:xfrm>
          <a:off x="0" y="0"/>
          <a:ext cx="0" cy="0"/>
          <a:chOff x="0" y="0"/>
          <a:chExt cx="0" cy="0"/>
        </a:xfrm>
      </p:grpSpPr>
      <p:sp>
        <p:nvSpPr>
          <p:cNvPr id="63" name="文本框 3"/>
          <p:cNvSpPr txBox="1"/>
          <p:nvPr/>
        </p:nvSpPr>
        <p:spPr>
          <a:xfrm>
            <a:off x="1155680" y="3758664"/>
            <a:ext cx="8032968" cy="800219"/>
          </a:xfrm>
          <a:prstGeom prst="rect">
            <a:avLst/>
          </a:prstGeom>
          <a:noFill/>
        </p:spPr>
        <p:txBody>
          <a:bodyPr wrap="none" rtlCol="0">
            <a:spAutoFit/>
          </a:bodyPr>
          <a:lstStyle/>
          <a:p>
            <a:r>
              <a:rPr lang="zh-CN" altLang="zh-CN" dirty="0"/>
              <a:t>高校高水平女性运动员领导角色特征及其对球队凝聚力和团队效能的影响研究</a:t>
            </a:r>
          </a:p>
          <a:p>
            <a:endParaRPr lang="zh-CN" altLang="en-US" sz="2800" dirty="0">
              <a:solidFill>
                <a:schemeClr val="tx1">
                  <a:lumMod val="75000"/>
                  <a:lumOff val="25000"/>
                </a:schemeClr>
              </a:solidFill>
              <a:latin typeface="微软雅黑" pitchFamily="34" charset="-122"/>
              <a:ea typeface="微软雅黑" pitchFamily="34" charset="-122"/>
            </a:endParaRPr>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037" y="3723878"/>
            <a:ext cx="704062" cy="704062"/>
          </a:xfrm>
          <a:prstGeom prst="rect">
            <a:avLst/>
          </a:prstGeom>
        </p:spPr>
      </p:pic>
      <p:pic>
        <p:nvPicPr>
          <p:cNvPr id="5" name="图片 4"/>
          <p:cNvPicPr>
            <a:picLocks noChangeAspect="1"/>
          </p:cNvPicPr>
          <p:nvPr/>
        </p:nvPicPr>
        <p:blipFill rotWithShape="1">
          <a:blip r:embed="rId4" cstate="print">
            <a:extLst>
              <a:ext uri="{28A0092B-C50C-407E-A947-70E740481C1C}">
                <a14:useLocalDpi xmlns:a14="http://schemas.microsoft.com/office/drawing/2010/main" val="0"/>
              </a:ext>
            </a:extLst>
          </a:blip>
          <a:srcRect t="22750" b="22142"/>
          <a:stretch/>
        </p:blipFill>
        <p:spPr>
          <a:xfrm>
            <a:off x="0" y="1"/>
            <a:ext cx="9144000" cy="3363838"/>
          </a:xfrm>
          <a:prstGeom prst="rect">
            <a:avLst/>
          </a:prstGeom>
        </p:spPr>
      </p:pic>
      <p:sp>
        <p:nvSpPr>
          <p:cNvPr id="6" name="矩形 5"/>
          <p:cNvSpPr/>
          <p:nvPr/>
        </p:nvSpPr>
        <p:spPr>
          <a:xfrm>
            <a:off x="-1" y="3360063"/>
            <a:ext cx="6218711" cy="7578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6218710" y="3360062"/>
            <a:ext cx="2925290" cy="7578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3"/>
          <p:cNvSpPr txBox="1"/>
          <p:nvPr/>
        </p:nvSpPr>
        <p:spPr>
          <a:xfrm>
            <a:off x="5652120" y="4430488"/>
            <a:ext cx="1441420" cy="523220"/>
          </a:xfrm>
          <a:prstGeom prst="rect">
            <a:avLst/>
          </a:prstGeom>
          <a:noFill/>
        </p:spPr>
        <p:txBody>
          <a:bodyPr wrap="none" rtlCol="0">
            <a:spAutoFit/>
          </a:bodyPr>
          <a:lstStyle/>
          <a:p>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汇报人：孙珂筱</a:t>
            </a:r>
            <a:endPar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2022</a:t>
            </a:r>
            <a:r>
              <a:rPr lang="zh-CN" altLang="en-US" sz="1400" dirty="0" smtClean="0">
                <a:solidFill>
                  <a:schemeClr val="tx1">
                    <a:lumMod val="75000"/>
                    <a:lumOff val="25000"/>
                  </a:schemeClr>
                </a:solidFill>
                <a:latin typeface="微软雅黑" pitchFamily="34" charset="-122"/>
                <a:ea typeface="微软雅黑" pitchFamily="34" charset="-122"/>
              </a:rPr>
              <a:t>年</a:t>
            </a:r>
            <a:r>
              <a:rPr lang="en-US" altLang="zh-CN" sz="1400" dirty="0" smtClean="0">
                <a:solidFill>
                  <a:schemeClr val="tx1">
                    <a:lumMod val="75000"/>
                    <a:lumOff val="25000"/>
                  </a:schemeClr>
                </a:solidFill>
                <a:latin typeface="微软雅黑" pitchFamily="34" charset="-122"/>
                <a:ea typeface="微软雅黑" pitchFamily="34" charset="-122"/>
              </a:rPr>
              <a:t>6</a:t>
            </a:r>
            <a:r>
              <a:rPr lang="zh-CN" altLang="en-US" sz="1400" dirty="0" smtClean="0">
                <a:solidFill>
                  <a:schemeClr val="tx1">
                    <a:lumMod val="75000"/>
                    <a:lumOff val="25000"/>
                  </a:schemeClr>
                </a:solidFill>
                <a:latin typeface="微软雅黑" pitchFamily="34" charset="-122"/>
                <a:ea typeface="微软雅黑" pitchFamily="34" charset="-122"/>
              </a:rPr>
              <a:t>月</a:t>
            </a:r>
            <a:r>
              <a:rPr lang="en-US" altLang="zh-CN" sz="1400" dirty="0" smtClean="0">
                <a:solidFill>
                  <a:schemeClr val="tx1">
                    <a:lumMod val="75000"/>
                    <a:lumOff val="25000"/>
                  </a:schemeClr>
                </a:solidFill>
                <a:latin typeface="微软雅黑" pitchFamily="34" charset="-122"/>
                <a:ea typeface="微软雅黑" pitchFamily="34" charset="-122"/>
              </a:rPr>
              <a:t>8</a:t>
            </a:r>
            <a:r>
              <a:rPr lang="zh-CN" altLang="en-US" sz="1400" dirty="0" smtClean="0">
                <a:solidFill>
                  <a:schemeClr val="tx1">
                    <a:lumMod val="75000"/>
                    <a:lumOff val="25000"/>
                  </a:schemeClr>
                </a:solidFill>
                <a:latin typeface="微软雅黑" pitchFamily="34" charset="-122"/>
                <a:ea typeface="微软雅黑" pitchFamily="34" charset="-122"/>
              </a:rPr>
              <a:t>日</a:t>
            </a:r>
            <a:endParaRPr lang="zh-CN" altLang="en-US" sz="1400" dirty="0">
              <a:solidFill>
                <a:schemeClr val="tx1">
                  <a:lumMod val="75000"/>
                  <a:lumOff val="2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1368423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21183" b="18799"/>
          <a:stretch/>
        </p:blipFill>
        <p:spPr>
          <a:xfrm>
            <a:off x="-21998" y="-20537"/>
            <a:ext cx="9165998" cy="3672408"/>
          </a:xfrm>
          <a:prstGeom prst="rect">
            <a:avLst/>
          </a:prstGeom>
        </p:spPr>
      </p:pic>
      <p:sp>
        <p:nvSpPr>
          <p:cNvPr id="4" name="矩形 3"/>
          <p:cNvSpPr/>
          <p:nvPr/>
        </p:nvSpPr>
        <p:spPr>
          <a:xfrm>
            <a:off x="-21998" y="1912644"/>
            <a:ext cx="9165998" cy="1739226"/>
          </a:xfrm>
          <a:prstGeom prst="rect">
            <a:avLst/>
          </a:prstGeom>
          <a:solidFill>
            <a:srgbClr val="C0000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 name="文本框 3"/>
          <p:cNvSpPr txBox="1"/>
          <p:nvPr/>
        </p:nvSpPr>
        <p:spPr>
          <a:xfrm>
            <a:off x="4300587" y="2647374"/>
            <a:ext cx="2405017" cy="830997"/>
          </a:xfrm>
          <a:prstGeom prst="rect">
            <a:avLst/>
          </a:prstGeom>
          <a:noFill/>
        </p:spPr>
        <p:txBody>
          <a:bodyPr wrap="none" rtlCol="0">
            <a:spAutoFit/>
          </a:bodyPr>
          <a:lstStyle/>
          <a:p>
            <a:r>
              <a:rPr lang="en-US" altLang="zh-CN" sz="4800" b="1" dirty="0" smtClean="0">
                <a:solidFill>
                  <a:schemeClr val="bg1"/>
                </a:solidFill>
                <a:latin typeface="微软雅黑" panose="020B0503020204020204" pitchFamily="34" charset="-122"/>
                <a:ea typeface="微软雅黑" panose="020B0503020204020204" pitchFamily="34" charset="-122"/>
              </a:rPr>
              <a:t>Part 04</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4941268" y="2433251"/>
            <a:ext cx="184731" cy="369332"/>
          </a:xfrm>
          <a:prstGeom prst="rect">
            <a:avLst/>
          </a:prstGeom>
        </p:spPr>
        <p:txBody>
          <a:bodyPr wrap="none">
            <a:spAutoFit/>
          </a:bodyPr>
          <a:lstStyle/>
          <a:p>
            <a:pPr algn="r"/>
            <a:endParaRPr lang="zh-CN" altLang="en-US"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6" name="文本框 100"/>
          <p:cNvSpPr txBox="1"/>
          <p:nvPr/>
        </p:nvSpPr>
        <p:spPr>
          <a:xfrm>
            <a:off x="1187624" y="3995439"/>
            <a:ext cx="1415772" cy="461665"/>
          </a:xfrm>
          <a:prstGeom prst="rect">
            <a:avLst/>
          </a:prstGeom>
          <a:noFill/>
        </p:spPr>
        <p:txBody>
          <a:bodyPr wrap="none" rtlCol="0">
            <a:spAutoFit/>
          </a:bodyPr>
          <a:lstStyle/>
          <a:p>
            <a:pPr algn="r"/>
            <a:r>
              <a:rPr lang="zh-CN" altLang="en-US" sz="2400" b="1" dirty="0" smtClean="0">
                <a:solidFill>
                  <a:srgbClr val="C00000"/>
                </a:solidFill>
                <a:latin typeface="微软雅黑" pitchFamily="34" charset="-122"/>
                <a:ea typeface="微软雅黑" pitchFamily="34" charset="-122"/>
              </a:rPr>
              <a:t>预期结果</a:t>
            </a:r>
            <a:endParaRPr lang="zh-CN" altLang="en-US" sz="2400" b="1" dirty="0">
              <a:solidFill>
                <a:srgbClr val="C00000"/>
              </a:solidFill>
              <a:latin typeface="微软雅黑" pitchFamily="34" charset="-122"/>
              <a:ea typeface="微软雅黑" pitchFamily="34" charset="-122"/>
            </a:endParaRPr>
          </a:p>
        </p:txBody>
      </p:sp>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037" y="3864805"/>
            <a:ext cx="704062" cy="704062"/>
          </a:xfrm>
          <a:prstGeom prst="rect">
            <a:avLst/>
          </a:prstGeom>
        </p:spPr>
      </p:pic>
      <p:sp>
        <p:nvSpPr>
          <p:cNvPr id="3" name="灯片编号占位符 2"/>
          <p:cNvSpPr>
            <a:spLocks noGrp="1"/>
          </p:cNvSpPr>
          <p:nvPr>
            <p:ph type="sldNum" sz="quarter" idx="12"/>
          </p:nvPr>
        </p:nvSpPr>
        <p:spPr/>
        <p:txBody>
          <a:bodyPr/>
          <a:lstStyle/>
          <a:p>
            <a:fld id="{0C913308-F349-4B6D-A68A-DD1791B4A57B}" type="slidenum">
              <a:rPr lang="zh-CN" altLang="en-US" smtClean="0"/>
              <a:t>10</a:t>
            </a:fld>
            <a:endParaRPr lang="zh-CN" altLang="en-US"/>
          </a:p>
        </p:txBody>
      </p:sp>
    </p:spTree>
    <p:extLst>
      <p:ext uri="{BB962C8B-B14F-4D97-AF65-F5344CB8AC3E}">
        <p14:creationId xmlns:p14="http://schemas.microsoft.com/office/powerpoint/2010/main" val="835284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3" cstate="print">
            <a:extLst>
              <a:ext uri="{28A0092B-C50C-407E-A947-70E740481C1C}">
                <a14:useLocalDpi xmlns:a14="http://schemas.microsoft.com/office/drawing/2010/main" val="0"/>
              </a:ext>
            </a:extLst>
          </a:blip>
          <a:srcRect l="8068" t="6848" r="11257" b="3282"/>
          <a:stretch/>
        </p:blipFill>
        <p:spPr>
          <a:xfrm>
            <a:off x="533043" y="1203598"/>
            <a:ext cx="3835714" cy="3312368"/>
          </a:xfrm>
          <a:prstGeom prst="rect">
            <a:avLst/>
          </a:prstGeom>
        </p:spPr>
      </p:pic>
      <p:sp>
        <p:nvSpPr>
          <p:cNvPr id="19" name="圆角矩形 18"/>
          <p:cNvSpPr/>
          <p:nvPr/>
        </p:nvSpPr>
        <p:spPr>
          <a:xfrm>
            <a:off x="533043" y="4885507"/>
            <a:ext cx="3846945" cy="45719"/>
          </a:xfrm>
          <a:prstGeom prst="roundRect">
            <a:avLst/>
          </a:prstGeom>
          <a:solidFill>
            <a:srgbClr val="C00000">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Freeform 21"/>
          <p:cNvSpPr>
            <a:spLocks/>
          </p:cNvSpPr>
          <p:nvPr/>
        </p:nvSpPr>
        <p:spPr bwMode="auto">
          <a:xfrm>
            <a:off x="7823624" y="164520"/>
            <a:ext cx="18304" cy="21120"/>
          </a:xfrm>
          <a:custGeom>
            <a:avLst/>
            <a:gdLst>
              <a:gd name="T0" fmla="*/ 5 w 11"/>
              <a:gd name="T1" fmla="*/ 0 h 12"/>
              <a:gd name="T2" fmla="*/ 0 w 11"/>
              <a:gd name="T3" fmla="*/ 4 h 12"/>
              <a:gd name="T4" fmla="*/ 5 w 11"/>
              <a:gd name="T5" fmla="*/ 2 h 12"/>
              <a:gd name="T6" fmla="*/ 10 w 11"/>
              <a:gd name="T7" fmla="*/ 7 h 12"/>
              <a:gd name="T8" fmla="*/ 8 w 11"/>
              <a:gd name="T9" fmla="*/ 12 h 12"/>
              <a:gd name="T10" fmla="*/ 11 w 11"/>
              <a:gd name="T11" fmla="*/ 6 h 12"/>
              <a:gd name="T12" fmla="*/ 5 w 11"/>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1" h="12">
                <a:moveTo>
                  <a:pt x="5" y="0"/>
                </a:moveTo>
                <a:cubicBezTo>
                  <a:pt x="3" y="0"/>
                  <a:pt x="1" y="2"/>
                  <a:pt x="0" y="4"/>
                </a:cubicBezTo>
                <a:cubicBezTo>
                  <a:pt x="1" y="3"/>
                  <a:pt x="3" y="2"/>
                  <a:pt x="5" y="2"/>
                </a:cubicBezTo>
                <a:cubicBezTo>
                  <a:pt x="8" y="2"/>
                  <a:pt x="10" y="4"/>
                  <a:pt x="10" y="7"/>
                </a:cubicBezTo>
                <a:cubicBezTo>
                  <a:pt x="10" y="9"/>
                  <a:pt x="9" y="11"/>
                  <a:pt x="8" y="12"/>
                </a:cubicBezTo>
                <a:cubicBezTo>
                  <a:pt x="10" y="11"/>
                  <a:pt x="11" y="9"/>
                  <a:pt x="11" y="6"/>
                </a:cubicBezTo>
                <a:cubicBezTo>
                  <a:pt x="11" y="3"/>
                  <a:pt x="9"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矩形 33"/>
          <p:cNvSpPr/>
          <p:nvPr/>
        </p:nvSpPr>
        <p:spPr>
          <a:xfrm>
            <a:off x="5077036" y="1251496"/>
            <a:ext cx="2952328" cy="2893100"/>
          </a:xfrm>
          <a:prstGeom prst="rect">
            <a:avLst/>
          </a:prstGeom>
        </p:spPr>
        <p:txBody>
          <a:bodyPr wrap="square">
            <a:spAutoFit/>
          </a:bodyPr>
          <a:lstStyle/>
          <a:p>
            <a:pPr algn="just">
              <a:lnSpc>
                <a:spcPct val="130000"/>
              </a:lnSpc>
            </a:pPr>
            <a:r>
              <a:rPr lang="zh-CN" altLang="en-US" sz="1400" dirty="0" smtClean="0">
                <a:solidFill>
                  <a:schemeClr val="tx1">
                    <a:lumMod val="50000"/>
                    <a:lumOff val="50000"/>
                  </a:schemeClr>
                </a:solidFill>
                <a:latin typeface="微软雅黑" pitchFamily="34" charset="-122"/>
                <a:ea typeface="微软雅黑" pitchFamily="34" charset="-122"/>
              </a:rPr>
              <a:t>      </a:t>
            </a:r>
            <a:r>
              <a:rPr lang="zh-CN" altLang="en-US" sz="1400" dirty="0" smtClean="0">
                <a:latin typeface="微软雅黑" pitchFamily="34" charset="-122"/>
                <a:ea typeface="微软雅黑" pitchFamily="34" charset="-122"/>
              </a:rPr>
              <a:t>通过文献分析、问卷回收并对数据进行分析等拟得出“运动员领导力的体现，对团队表现、团队凝聚力等具有积极的促进作用”这一结论。</a:t>
            </a:r>
            <a:endParaRPr lang="en-US" altLang="zh-CN" sz="1400" dirty="0">
              <a:latin typeface="微软雅黑" pitchFamily="34" charset="-122"/>
              <a:ea typeface="微软雅黑" pitchFamily="34" charset="-122"/>
            </a:endParaRPr>
          </a:p>
          <a:p>
            <a:pPr algn="just">
              <a:lnSpc>
                <a:spcPct val="130000"/>
              </a:lnSpc>
            </a:pPr>
            <a:r>
              <a:rPr lang="zh-CN" altLang="en-US" sz="1400" dirty="0" smtClean="0">
                <a:latin typeface="微软雅黑" pitchFamily="34" charset="-122"/>
                <a:ea typeface="微软雅黑" pitchFamily="34" charset="-122"/>
              </a:rPr>
              <a:t>       </a:t>
            </a:r>
            <a:r>
              <a:rPr lang="zh-CN" altLang="zh-CN" sz="1400" dirty="0" smtClean="0">
                <a:latin typeface="微软雅黑" pitchFamily="34" charset="-122"/>
                <a:ea typeface="微软雅黑" pitchFamily="34" charset="-122"/>
              </a:rPr>
              <a:t>因此</a:t>
            </a:r>
            <a:r>
              <a:rPr lang="zh-CN" altLang="zh-CN" sz="1400" dirty="0">
                <a:latin typeface="微软雅黑" pitchFamily="34" charset="-122"/>
                <a:ea typeface="微软雅黑" pitchFamily="34" charset="-122"/>
              </a:rPr>
              <a:t>，本研究希望从北京市高校高水平女性篮球运动队入手进行深入探索和分析，深化该问题的理解，为女性运动队发展提供思路。</a:t>
            </a:r>
          </a:p>
          <a:p>
            <a:pPr algn="just">
              <a:lnSpc>
                <a:spcPct val="130000"/>
              </a:lnSpc>
            </a:pPr>
            <a:r>
              <a:rPr lang="zh-CN" altLang="en-US" sz="1400" dirty="0">
                <a:latin typeface="微软雅黑" pitchFamily="34" charset="-122"/>
                <a:ea typeface="微软雅黑" pitchFamily="34" charset="-122"/>
              </a:rPr>
              <a:t>  </a:t>
            </a:r>
          </a:p>
        </p:txBody>
      </p:sp>
      <p:sp>
        <p:nvSpPr>
          <p:cNvPr id="3" name="灯片编号占位符 2"/>
          <p:cNvSpPr>
            <a:spLocks noGrp="1"/>
          </p:cNvSpPr>
          <p:nvPr>
            <p:ph type="sldNum" sz="quarter" idx="12"/>
          </p:nvPr>
        </p:nvSpPr>
        <p:spPr/>
        <p:txBody>
          <a:bodyPr/>
          <a:lstStyle/>
          <a:p>
            <a:fld id="{0C913308-F349-4B6D-A68A-DD1791B4A57B}" type="slidenum">
              <a:rPr lang="zh-CN" altLang="en-US" smtClean="0"/>
              <a:t>11</a:t>
            </a:fld>
            <a:endParaRPr lang="zh-CN" altLang="en-US"/>
          </a:p>
        </p:txBody>
      </p:sp>
      <p:sp>
        <p:nvSpPr>
          <p:cNvPr id="30" name="文本占位符 4"/>
          <p:cNvSpPr txBox="1">
            <a:spLocks/>
          </p:cNvSpPr>
          <p:nvPr/>
        </p:nvSpPr>
        <p:spPr>
          <a:xfrm>
            <a:off x="1259632" y="389429"/>
            <a:ext cx="3588344" cy="315311"/>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smtClean="0">
                <a:solidFill>
                  <a:schemeClr val="tx1">
                    <a:lumMod val="75000"/>
                    <a:lumOff val="25000"/>
                  </a:schemeClr>
                </a:solidFill>
                <a:latin typeface="微软雅黑" pitchFamily="34" charset="-122"/>
                <a:ea typeface="微软雅黑" pitchFamily="34" charset="-122"/>
              </a:rPr>
              <a:t>预期结果</a:t>
            </a:r>
            <a:endParaRPr lang="zh-CN" altLang="en-US" sz="2400" b="1" dirty="0">
              <a:solidFill>
                <a:schemeClr val="tx1">
                  <a:lumMod val="75000"/>
                  <a:lumOff val="25000"/>
                </a:schemeClr>
              </a:solidFill>
              <a:latin typeface="微软雅黑" pitchFamily="34" charset="-122"/>
              <a:ea typeface="微软雅黑" pitchFamily="34" charset="-122"/>
            </a:endParaRPr>
          </a:p>
        </p:txBody>
      </p:sp>
      <p:pic>
        <p:nvPicPr>
          <p:cNvPr id="31" name="图片 3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7472" y="273257"/>
            <a:ext cx="557974" cy="557974"/>
          </a:xfrm>
          <a:prstGeom prst="rect">
            <a:avLst/>
          </a:prstGeom>
        </p:spPr>
      </p:pic>
    </p:spTree>
    <p:extLst>
      <p:ext uri="{BB962C8B-B14F-4D97-AF65-F5344CB8AC3E}">
        <p14:creationId xmlns:p14="http://schemas.microsoft.com/office/powerpoint/2010/main" val="61738092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2"/>
          <p:cNvSpPr txBox="1"/>
          <p:nvPr/>
        </p:nvSpPr>
        <p:spPr>
          <a:xfrm>
            <a:off x="1183230" y="1707654"/>
            <a:ext cx="6777540" cy="1200329"/>
          </a:xfrm>
          <a:prstGeom prst="rect">
            <a:avLst/>
          </a:prstGeom>
          <a:noFill/>
        </p:spPr>
        <p:txBody>
          <a:bodyPr wrap="square" rtlCol="0">
            <a:spAutoFit/>
          </a:bodyPr>
          <a:lstStyle/>
          <a:p>
            <a:pPr algn="ctr"/>
            <a:r>
              <a:rPr lang="en-US" altLang="zh-CN" sz="7200" spc="600" dirty="0" smtClean="0">
                <a:solidFill>
                  <a:srgbClr val="C00000"/>
                </a:solidFill>
                <a:latin typeface="Akzidenz-Grotesk BQ Condensed" pitchFamily="50" charset="0"/>
              </a:rPr>
              <a:t>THANK YOU</a:t>
            </a:r>
            <a:endParaRPr lang="zh-CN" altLang="en-US" sz="7200" spc="600" dirty="0">
              <a:solidFill>
                <a:srgbClr val="C00000"/>
              </a:solidFill>
              <a:latin typeface="Akzidenz-Grotesk BQ Condensed" pitchFamily="50" charset="0"/>
            </a:endParaRPr>
          </a:p>
        </p:txBody>
      </p:sp>
      <p:sp>
        <p:nvSpPr>
          <p:cNvPr id="5" name="任意多边形 4"/>
          <p:cNvSpPr/>
          <p:nvPr/>
        </p:nvSpPr>
        <p:spPr>
          <a:xfrm>
            <a:off x="-35868" y="3028815"/>
            <a:ext cx="6550886" cy="428400"/>
          </a:xfrm>
          <a:custGeom>
            <a:avLst/>
            <a:gdLst>
              <a:gd name="connsiteX0" fmla="*/ 0 w 9511185"/>
              <a:gd name="connsiteY0" fmla="*/ 0 h 260238"/>
              <a:gd name="connsiteX1" fmla="*/ 9511185 w 9511185"/>
              <a:gd name="connsiteY1" fmla="*/ 0 h 260238"/>
              <a:gd name="connsiteX2" fmla="*/ 9250947 w 9511185"/>
              <a:gd name="connsiteY2" fmla="*/ 260238 h 260238"/>
              <a:gd name="connsiteX3" fmla="*/ 0 w 9511185"/>
              <a:gd name="connsiteY3" fmla="*/ 260238 h 260238"/>
              <a:gd name="connsiteX4" fmla="*/ 0 w 9511185"/>
              <a:gd name="connsiteY4" fmla="*/ 0 h 26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1185" h="260238">
                <a:moveTo>
                  <a:pt x="0" y="0"/>
                </a:moveTo>
                <a:lnTo>
                  <a:pt x="9511185" y="0"/>
                </a:lnTo>
                <a:lnTo>
                  <a:pt x="9250947" y="260238"/>
                </a:lnTo>
                <a:lnTo>
                  <a:pt x="0" y="260238"/>
                </a:lnTo>
                <a:lnTo>
                  <a:pt x="0" y="0"/>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278A1"/>
              </a:solidFill>
            </a:endParaRPr>
          </a:p>
        </p:txBody>
      </p:sp>
      <p:sp>
        <p:nvSpPr>
          <p:cNvPr id="6" name="任意多边形 5"/>
          <p:cNvSpPr/>
          <p:nvPr/>
        </p:nvSpPr>
        <p:spPr>
          <a:xfrm>
            <a:off x="6768885" y="3029739"/>
            <a:ext cx="2383770" cy="427476"/>
          </a:xfrm>
          <a:custGeom>
            <a:avLst/>
            <a:gdLst>
              <a:gd name="connsiteX0" fmla="*/ 260238 w 2727409"/>
              <a:gd name="connsiteY0" fmla="*/ 0 h 260238"/>
              <a:gd name="connsiteX1" fmla="*/ 2727409 w 2727409"/>
              <a:gd name="connsiteY1" fmla="*/ 0 h 260238"/>
              <a:gd name="connsiteX2" fmla="*/ 2727409 w 2727409"/>
              <a:gd name="connsiteY2" fmla="*/ 260238 h 260238"/>
              <a:gd name="connsiteX3" fmla="*/ 0 w 2727409"/>
              <a:gd name="connsiteY3" fmla="*/ 260238 h 260238"/>
              <a:gd name="connsiteX4" fmla="*/ 260238 w 2727409"/>
              <a:gd name="connsiteY4" fmla="*/ 0 h 26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7409" h="260238">
                <a:moveTo>
                  <a:pt x="260238" y="0"/>
                </a:moveTo>
                <a:lnTo>
                  <a:pt x="2727409" y="0"/>
                </a:lnTo>
                <a:lnTo>
                  <a:pt x="2727409" y="260238"/>
                </a:lnTo>
                <a:lnTo>
                  <a:pt x="0" y="260238"/>
                </a:lnTo>
                <a:lnTo>
                  <a:pt x="260238"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2AEF3"/>
              </a:solidFill>
            </a:endParaRPr>
          </a:p>
        </p:txBody>
      </p:sp>
      <p:sp>
        <p:nvSpPr>
          <p:cNvPr id="2" name="灯片编号占位符 1"/>
          <p:cNvSpPr>
            <a:spLocks noGrp="1"/>
          </p:cNvSpPr>
          <p:nvPr>
            <p:ph type="sldNum" sz="quarter" idx="12"/>
          </p:nvPr>
        </p:nvSpPr>
        <p:spPr/>
        <p:txBody>
          <a:bodyPr/>
          <a:lstStyle/>
          <a:p>
            <a:fld id="{0C913308-F349-4B6D-A68A-DD1791B4A57B}" type="slidenum">
              <a:rPr lang="zh-CN" altLang="en-US" smtClean="0"/>
              <a:t>12</a:t>
            </a:fld>
            <a:endParaRPr lang="zh-CN" altLang="en-US"/>
          </a:p>
        </p:txBody>
      </p:sp>
    </p:spTree>
    <p:extLst>
      <p:ext uri="{BB962C8B-B14F-4D97-AF65-F5344CB8AC3E}">
        <p14:creationId xmlns:p14="http://schemas.microsoft.com/office/powerpoint/2010/main" val="13954211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3" cstate="print">
            <a:extLst>
              <a:ext uri="{28A0092B-C50C-407E-A947-70E740481C1C}">
                <a14:useLocalDpi xmlns:a14="http://schemas.microsoft.com/office/drawing/2010/main" val="0"/>
              </a:ext>
            </a:extLst>
          </a:blip>
          <a:srcRect l="5155" r="24830"/>
          <a:stretch/>
        </p:blipFill>
        <p:spPr>
          <a:xfrm>
            <a:off x="3275856" y="0"/>
            <a:ext cx="5868144" cy="5143500"/>
          </a:xfrm>
          <a:prstGeom prst="rect">
            <a:avLst/>
          </a:prstGeom>
        </p:spPr>
      </p:pic>
      <p:sp>
        <p:nvSpPr>
          <p:cNvPr id="4" name="矩形 3"/>
          <p:cNvSpPr/>
          <p:nvPr/>
        </p:nvSpPr>
        <p:spPr>
          <a:xfrm>
            <a:off x="3275856" y="0"/>
            <a:ext cx="5868144" cy="5143500"/>
          </a:xfrm>
          <a:prstGeom prst="rect">
            <a:avLst/>
          </a:prstGeom>
          <a:solidFill>
            <a:srgbClr val="C00000">
              <a:alpha val="4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45"/>
          <p:cNvSpPr txBox="1"/>
          <p:nvPr/>
        </p:nvSpPr>
        <p:spPr>
          <a:xfrm>
            <a:off x="492257" y="706968"/>
            <a:ext cx="1467068" cy="769441"/>
          </a:xfrm>
          <a:prstGeom prst="rect">
            <a:avLst/>
          </a:prstGeom>
          <a:noFill/>
        </p:spPr>
        <p:txBody>
          <a:bodyPr wrap="none" rtlCol="0">
            <a:spAutoFit/>
          </a:bodyPr>
          <a:lstStyle/>
          <a:p>
            <a:r>
              <a:rPr lang="zh-CN" altLang="en-US" sz="4400" b="1" spc="600" dirty="0" smtClean="0">
                <a:solidFill>
                  <a:schemeClr val="tx1">
                    <a:lumMod val="75000"/>
                    <a:lumOff val="25000"/>
                  </a:schemeClr>
                </a:solidFill>
                <a:latin typeface="微软雅黑" pitchFamily="34" charset="-122"/>
                <a:ea typeface="微软雅黑" pitchFamily="34" charset="-122"/>
              </a:rPr>
              <a:t>目录</a:t>
            </a:r>
            <a:endParaRPr lang="zh-CN" altLang="en-US" sz="4400" b="1" spc="600" dirty="0">
              <a:solidFill>
                <a:schemeClr val="tx1">
                  <a:lumMod val="75000"/>
                  <a:lumOff val="25000"/>
                </a:schemeClr>
              </a:solidFill>
              <a:latin typeface="微软雅黑" pitchFamily="34" charset="-122"/>
              <a:ea typeface="微软雅黑" pitchFamily="34" charset="-122"/>
            </a:endParaRPr>
          </a:p>
        </p:txBody>
      </p:sp>
      <p:sp>
        <p:nvSpPr>
          <p:cNvPr id="13" name="任意多边形 12"/>
          <p:cNvSpPr/>
          <p:nvPr/>
        </p:nvSpPr>
        <p:spPr>
          <a:xfrm>
            <a:off x="1225793" y="2669473"/>
            <a:ext cx="2807157" cy="351000"/>
          </a:xfrm>
          <a:custGeom>
            <a:avLst/>
            <a:gdLst/>
            <a:ahLst/>
            <a:cxnLst/>
            <a:rect l="l" t="t" r="r" b="b"/>
            <a:pathLst>
              <a:path w="2807157" h="468000">
                <a:moveTo>
                  <a:pt x="82036" y="0"/>
                </a:moveTo>
                <a:lnTo>
                  <a:pt x="2339157" y="0"/>
                </a:lnTo>
                <a:lnTo>
                  <a:pt x="2807157" y="468000"/>
                </a:lnTo>
                <a:lnTo>
                  <a:pt x="82036" y="468000"/>
                </a:lnTo>
                <a:cubicBezTo>
                  <a:pt x="36729" y="468000"/>
                  <a:pt x="0" y="425570"/>
                  <a:pt x="0" y="373230"/>
                </a:cubicBezTo>
                <a:lnTo>
                  <a:pt x="0" y="94771"/>
                </a:lnTo>
                <a:cubicBezTo>
                  <a:pt x="0" y="42431"/>
                  <a:pt x="36729" y="0"/>
                  <a:pt x="8203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文本框 6"/>
          <p:cNvSpPr txBox="1"/>
          <p:nvPr/>
        </p:nvSpPr>
        <p:spPr>
          <a:xfrm>
            <a:off x="539751" y="2519496"/>
            <a:ext cx="550151" cy="646331"/>
          </a:xfrm>
          <a:prstGeom prst="rect">
            <a:avLst/>
          </a:prstGeom>
          <a:noFill/>
        </p:spPr>
        <p:txBody>
          <a:bodyPr wrap="none" rtlCol="0">
            <a:spAutoFit/>
          </a:bodyPr>
          <a:lstStyle/>
          <a:p>
            <a:r>
              <a:rPr lang="en-US" altLang="zh-CN" sz="3600" b="1" dirty="0" smtClean="0">
                <a:solidFill>
                  <a:srgbClr val="C00000"/>
                </a:solidFill>
                <a:latin typeface="Akzidenz-Grotesk BQ Condensed" pitchFamily="50" charset="0"/>
              </a:rPr>
              <a:t>01</a:t>
            </a:r>
            <a:endParaRPr lang="zh-CN" altLang="en-US" sz="3600" b="1" dirty="0">
              <a:solidFill>
                <a:srgbClr val="C00000"/>
              </a:solidFill>
              <a:latin typeface="Akzidenz-Grotesk BQ Condensed" pitchFamily="50" charset="0"/>
            </a:endParaRPr>
          </a:p>
        </p:txBody>
      </p:sp>
      <p:sp>
        <p:nvSpPr>
          <p:cNvPr id="15" name="文本框 53"/>
          <p:cNvSpPr txBox="1"/>
          <p:nvPr/>
        </p:nvSpPr>
        <p:spPr>
          <a:xfrm>
            <a:off x="1403647" y="2620887"/>
            <a:ext cx="2339102" cy="461665"/>
          </a:xfrm>
          <a:prstGeom prst="rect">
            <a:avLst/>
          </a:prstGeom>
          <a:noFill/>
        </p:spPr>
        <p:txBody>
          <a:bodyPr wrap="none" rtlCol="0">
            <a:spAutoFit/>
          </a:bodyPr>
          <a:lstStyle/>
          <a:p>
            <a:r>
              <a:rPr lang="zh-CN" altLang="en-US" sz="2400" dirty="0" smtClean="0">
                <a:solidFill>
                  <a:schemeClr val="bg1"/>
                </a:solidFill>
                <a:latin typeface="微软雅黑" pitchFamily="34" charset="-122"/>
                <a:ea typeface="微软雅黑" pitchFamily="34" charset="-122"/>
              </a:rPr>
              <a:t>研究背景和意义</a:t>
            </a:r>
            <a:endParaRPr lang="zh-CN" altLang="en-US" sz="2400" dirty="0">
              <a:solidFill>
                <a:schemeClr val="bg1"/>
              </a:solidFill>
              <a:latin typeface="微软雅黑" pitchFamily="34" charset="-122"/>
              <a:ea typeface="微软雅黑" pitchFamily="34" charset="-122"/>
            </a:endParaRPr>
          </a:p>
        </p:txBody>
      </p:sp>
      <p:sp>
        <p:nvSpPr>
          <p:cNvPr id="17" name="文本框 12"/>
          <p:cNvSpPr txBox="1"/>
          <p:nvPr/>
        </p:nvSpPr>
        <p:spPr>
          <a:xfrm>
            <a:off x="539751" y="3017548"/>
            <a:ext cx="550151" cy="646331"/>
          </a:xfrm>
          <a:prstGeom prst="rect">
            <a:avLst/>
          </a:prstGeom>
          <a:noFill/>
        </p:spPr>
        <p:txBody>
          <a:bodyPr wrap="none" rtlCol="0">
            <a:spAutoFit/>
          </a:bodyPr>
          <a:lstStyle/>
          <a:p>
            <a:r>
              <a:rPr lang="en-US" altLang="zh-CN" sz="3600" b="1" dirty="0" smtClean="0">
                <a:solidFill>
                  <a:srgbClr val="C00000"/>
                </a:solidFill>
                <a:latin typeface="Akzidenz-Grotesk BQ Condensed" pitchFamily="50" charset="0"/>
              </a:rPr>
              <a:t>02</a:t>
            </a:r>
            <a:endParaRPr lang="zh-CN" altLang="en-US" sz="3600" b="1" dirty="0">
              <a:solidFill>
                <a:srgbClr val="C00000"/>
              </a:solidFill>
              <a:latin typeface="Akzidenz-Grotesk BQ Condensed" pitchFamily="50" charset="0"/>
            </a:endParaRPr>
          </a:p>
        </p:txBody>
      </p:sp>
      <p:sp>
        <p:nvSpPr>
          <p:cNvPr id="18" name="任意多边形 17"/>
          <p:cNvSpPr/>
          <p:nvPr/>
        </p:nvSpPr>
        <p:spPr>
          <a:xfrm>
            <a:off x="1225793" y="3156854"/>
            <a:ext cx="3492923" cy="351000"/>
          </a:xfrm>
          <a:custGeom>
            <a:avLst/>
            <a:gdLst/>
            <a:ahLst/>
            <a:cxnLst/>
            <a:rect l="l" t="t" r="r" b="b"/>
            <a:pathLst>
              <a:path w="3492923" h="468000">
                <a:moveTo>
                  <a:pt x="82036" y="0"/>
                </a:moveTo>
                <a:lnTo>
                  <a:pt x="3024923" y="0"/>
                </a:lnTo>
                <a:lnTo>
                  <a:pt x="3492923" y="468000"/>
                </a:lnTo>
                <a:lnTo>
                  <a:pt x="82036" y="468000"/>
                </a:lnTo>
                <a:cubicBezTo>
                  <a:pt x="36729" y="468000"/>
                  <a:pt x="0" y="425570"/>
                  <a:pt x="0" y="373230"/>
                </a:cubicBezTo>
                <a:lnTo>
                  <a:pt x="0" y="94771"/>
                </a:lnTo>
                <a:cubicBezTo>
                  <a:pt x="0" y="42431"/>
                  <a:pt x="36729" y="0"/>
                  <a:pt x="8203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54"/>
          <p:cNvSpPr txBox="1"/>
          <p:nvPr/>
        </p:nvSpPr>
        <p:spPr>
          <a:xfrm>
            <a:off x="1403646" y="3101521"/>
            <a:ext cx="2031325" cy="461665"/>
          </a:xfrm>
          <a:prstGeom prst="rect">
            <a:avLst/>
          </a:prstGeom>
          <a:noFill/>
        </p:spPr>
        <p:txBody>
          <a:bodyPr wrap="none" rtlCol="0">
            <a:spAutoFit/>
          </a:bodyPr>
          <a:lstStyle/>
          <a:p>
            <a:r>
              <a:rPr lang="zh-CN" altLang="en-US" sz="2400" dirty="0" smtClean="0">
                <a:solidFill>
                  <a:schemeClr val="bg1"/>
                </a:solidFill>
                <a:latin typeface="微软雅黑" pitchFamily="34" charset="-122"/>
                <a:ea typeface="微软雅黑" pitchFamily="34" charset="-122"/>
              </a:rPr>
              <a:t>文献综述回顾</a:t>
            </a:r>
            <a:endParaRPr lang="zh-CN" altLang="en-US" sz="2400" dirty="0">
              <a:solidFill>
                <a:schemeClr val="bg1"/>
              </a:solidFill>
              <a:latin typeface="微软雅黑" pitchFamily="34" charset="-122"/>
              <a:ea typeface="微软雅黑" pitchFamily="34" charset="-122"/>
            </a:endParaRPr>
          </a:p>
        </p:txBody>
      </p:sp>
      <p:sp>
        <p:nvSpPr>
          <p:cNvPr id="21" name="文本框 18"/>
          <p:cNvSpPr txBox="1"/>
          <p:nvPr/>
        </p:nvSpPr>
        <p:spPr>
          <a:xfrm>
            <a:off x="539751" y="3515600"/>
            <a:ext cx="550151" cy="646331"/>
          </a:xfrm>
          <a:prstGeom prst="rect">
            <a:avLst/>
          </a:prstGeom>
          <a:noFill/>
        </p:spPr>
        <p:txBody>
          <a:bodyPr wrap="none" rtlCol="0">
            <a:spAutoFit/>
          </a:bodyPr>
          <a:lstStyle/>
          <a:p>
            <a:r>
              <a:rPr lang="en-US" altLang="zh-CN" sz="3600" b="1" dirty="0" smtClean="0">
                <a:solidFill>
                  <a:srgbClr val="C00000"/>
                </a:solidFill>
                <a:latin typeface="Akzidenz-Grotesk BQ Condensed" pitchFamily="50" charset="0"/>
              </a:rPr>
              <a:t>03</a:t>
            </a:r>
            <a:endParaRPr lang="zh-CN" altLang="en-US" sz="3600" b="1" dirty="0">
              <a:solidFill>
                <a:srgbClr val="C00000"/>
              </a:solidFill>
              <a:latin typeface="Akzidenz-Grotesk BQ Condensed" pitchFamily="50" charset="0"/>
            </a:endParaRPr>
          </a:p>
        </p:txBody>
      </p:sp>
      <p:sp>
        <p:nvSpPr>
          <p:cNvPr id="22" name="任意多边形 21"/>
          <p:cNvSpPr/>
          <p:nvPr/>
        </p:nvSpPr>
        <p:spPr>
          <a:xfrm>
            <a:off x="1225793" y="3660910"/>
            <a:ext cx="4151099" cy="351000"/>
          </a:xfrm>
          <a:custGeom>
            <a:avLst/>
            <a:gdLst/>
            <a:ahLst/>
            <a:cxnLst/>
            <a:rect l="l" t="t" r="r" b="b"/>
            <a:pathLst>
              <a:path w="4151099" h="468000">
                <a:moveTo>
                  <a:pt x="82036" y="0"/>
                </a:moveTo>
                <a:lnTo>
                  <a:pt x="3683099" y="0"/>
                </a:lnTo>
                <a:lnTo>
                  <a:pt x="4151099" y="468000"/>
                </a:lnTo>
                <a:lnTo>
                  <a:pt x="82036" y="468000"/>
                </a:lnTo>
                <a:cubicBezTo>
                  <a:pt x="36729" y="468000"/>
                  <a:pt x="0" y="425570"/>
                  <a:pt x="0" y="373230"/>
                </a:cubicBezTo>
                <a:lnTo>
                  <a:pt x="0" y="94771"/>
                </a:lnTo>
                <a:cubicBezTo>
                  <a:pt x="0" y="42431"/>
                  <a:pt x="36729" y="0"/>
                  <a:pt x="8203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55"/>
          <p:cNvSpPr txBox="1"/>
          <p:nvPr/>
        </p:nvSpPr>
        <p:spPr>
          <a:xfrm>
            <a:off x="1418864" y="3605577"/>
            <a:ext cx="1415772" cy="461665"/>
          </a:xfrm>
          <a:prstGeom prst="rect">
            <a:avLst/>
          </a:prstGeom>
          <a:noFill/>
        </p:spPr>
        <p:txBody>
          <a:bodyPr wrap="none" rtlCol="0">
            <a:spAutoFit/>
          </a:bodyPr>
          <a:lstStyle/>
          <a:p>
            <a:r>
              <a:rPr lang="zh-CN" altLang="en-US" sz="2400" dirty="0" smtClean="0">
                <a:solidFill>
                  <a:schemeClr val="bg1"/>
                </a:solidFill>
                <a:latin typeface="微软雅黑" pitchFamily="34" charset="-122"/>
                <a:ea typeface="微软雅黑" pitchFamily="34" charset="-122"/>
              </a:rPr>
              <a:t>研究方法</a:t>
            </a:r>
            <a:endParaRPr lang="zh-CN" altLang="en-US" sz="2400" dirty="0">
              <a:solidFill>
                <a:schemeClr val="bg1"/>
              </a:solidFill>
              <a:latin typeface="微软雅黑" pitchFamily="34" charset="-122"/>
              <a:ea typeface="微软雅黑" pitchFamily="34" charset="-122"/>
            </a:endParaRPr>
          </a:p>
        </p:txBody>
      </p:sp>
      <p:sp>
        <p:nvSpPr>
          <p:cNvPr id="25" name="文本框 24"/>
          <p:cNvSpPr txBox="1"/>
          <p:nvPr/>
        </p:nvSpPr>
        <p:spPr>
          <a:xfrm>
            <a:off x="539751" y="4013651"/>
            <a:ext cx="550151" cy="646331"/>
          </a:xfrm>
          <a:prstGeom prst="rect">
            <a:avLst/>
          </a:prstGeom>
          <a:noFill/>
        </p:spPr>
        <p:txBody>
          <a:bodyPr wrap="none" rtlCol="0">
            <a:spAutoFit/>
          </a:bodyPr>
          <a:lstStyle/>
          <a:p>
            <a:r>
              <a:rPr lang="en-US" altLang="zh-CN" sz="3600" b="1" dirty="0" smtClean="0">
                <a:solidFill>
                  <a:srgbClr val="C00000"/>
                </a:solidFill>
                <a:latin typeface="Akzidenz-Grotesk BQ Condensed" pitchFamily="50" charset="0"/>
              </a:rPr>
              <a:t>04</a:t>
            </a:r>
            <a:endParaRPr lang="zh-CN" altLang="en-US" sz="3600" b="1" dirty="0">
              <a:solidFill>
                <a:srgbClr val="C00000"/>
              </a:solidFill>
              <a:latin typeface="Akzidenz-Grotesk BQ Condensed" pitchFamily="50" charset="0"/>
            </a:endParaRPr>
          </a:p>
        </p:txBody>
      </p:sp>
      <p:sp>
        <p:nvSpPr>
          <p:cNvPr id="26" name="任意多边形 25"/>
          <p:cNvSpPr/>
          <p:nvPr/>
        </p:nvSpPr>
        <p:spPr>
          <a:xfrm>
            <a:off x="1225791" y="4164966"/>
            <a:ext cx="4825776" cy="351000"/>
          </a:xfrm>
          <a:custGeom>
            <a:avLst/>
            <a:gdLst/>
            <a:ahLst/>
            <a:cxnLst/>
            <a:rect l="l" t="t" r="r" b="b"/>
            <a:pathLst>
              <a:path w="4825776" h="468000">
                <a:moveTo>
                  <a:pt x="82036" y="0"/>
                </a:moveTo>
                <a:lnTo>
                  <a:pt x="4357776" y="0"/>
                </a:lnTo>
                <a:lnTo>
                  <a:pt x="4825776" y="468000"/>
                </a:lnTo>
                <a:lnTo>
                  <a:pt x="82036" y="468000"/>
                </a:lnTo>
                <a:cubicBezTo>
                  <a:pt x="36729" y="468000"/>
                  <a:pt x="0" y="425570"/>
                  <a:pt x="0" y="373230"/>
                </a:cubicBezTo>
                <a:lnTo>
                  <a:pt x="0" y="94771"/>
                </a:lnTo>
                <a:cubicBezTo>
                  <a:pt x="0" y="42431"/>
                  <a:pt x="36729" y="0"/>
                  <a:pt x="82036" y="0"/>
                </a:cubicBez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56"/>
          <p:cNvSpPr txBox="1"/>
          <p:nvPr/>
        </p:nvSpPr>
        <p:spPr>
          <a:xfrm>
            <a:off x="1444571" y="4109633"/>
            <a:ext cx="1415772" cy="461665"/>
          </a:xfrm>
          <a:prstGeom prst="rect">
            <a:avLst/>
          </a:prstGeom>
          <a:noFill/>
        </p:spPr>
        <p:txBody>
          <a:bodyPr wrap="none" rtlCol="0">
            <a:spAutoFit/>
          </a:bodyPr>
          <a:lstStyle/>
          <a:p>
            <a:r>
              <a:rPr lang="zh-CN" altLang="en-US" sz="2400" dirty="0" smtClean="0">
                <a:solidFill>
                  <a:schemeClr val="bg1"/>
                </a:solidFill>
                <a:latin typeface="微软雅黑" pitchFamily="34" charset="-122"/>
                <a:ea typeface="微软雅黑" pitchFamily="34" charset="-122"/>
              </a:rPr>
              <a:t>预期结果</a:t>
            </a:r>
            <a:endParaRPr lang="zh-CN" altLang="en-US" sz="2400" dirty="0">
              <a:solidFill>
                <a:schemeClr val="bg1"/>
              </a:solidFill>
              <a:latin typeface="微软雅黑" pitchFamily="34" charset="-122"/>
              <a:ea typeface="微软雅黑" pitchFamily="34" charset="-122"/>
            </a:endParaRPr>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809908" y="706968"/>
            <a:ext cx="705874" cy="696019"/>
          </a:xfrm>
          <a:prstGeom prst="rect">
            <a:avLst/>
          </a:prstGeom>
        </p:spPr>
      </p:pic>
      <p:sp>
        <p:nvSpPr>
          <p:cNvPr id="6" name="灯片编号占位符 5"/>
          <p:cNvSpPr>
            <a:spLocks noGrp="1"/>
          </p:cNvSpPr>
          <p:nvPr>
            <p:ph type="sldNum" sz="quarter" idx="12"/>
          </p:nvPr>
        </p:nvSpPr>
        <p:spPr/>
        <p:txBody>
          <a:bodyPr/>
          <a:lstStyle/>
          <a:p>
            <a:fld id="{0C913308-F349-4B6D-A68A-DD1791B4A57B}" type="slidenum">
              <a:rPr lang="zh-CN" altLang="en-US" smtClean="0"/>
              <a:t>2</a:t>
            </a:fld>
            <a:endParaRPr lang="zh-CN" altLang="en-US"/>
          </a:p>
        </p:txBody>
      </p:sp>
    </p:spTree>
    <p:extLst>
      <p:ext uri="{BB962C8B-B14F-4D97-AF65-F5344CB8AC3E}">
        <p14:creationId xmlns:p14="http://schemas.microsoft.com/office/powerpoint/2010/main" val="39608009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screen">
            <a:extLst>
              <a:ext uri="{28A0092B-C50C-407E-A947-70E740481C1C}">
                <a14:useLocalDpi xmlns:a14="http://schemas.microsoft.com/office/drawing/2010/main"/>
              </a:ext>
            </a:extLst>
          </a:blip>
          <a:srcRect t="24638" b="15528"/>
          <a:stretch/>
        </p:blipFill>
        <p:spPr>
          <a:xfrm>
            <a:off x="-14526" y="-20538"/>
            <a:ext cx="9195038" cy="3672408"/>
          </a:xfrm>
          <a:prstGeom prst="rect">
            <a:avLst/>
          </a:prstGeom>
        </p:spPr>
      </p:pic>
      <p:sp>
        <p:nvSpPr>
          <p:cNvPr id="4" name="矩形 3"/>
          <p:cNvSpPr/>
          <p:nvPr/>
        </p:nvSpPr>
        <p:spPr>
          <a:xfrm>
            <a:off x="-21998" y="1912644"/>
            <a:ext cx="9165998" cy="1739226"/>
          </a:xfrm>
          <a:prstGeom prst="rect">
            <a:avLst/>
          </a:prstGeom>
          <a:solidFill>
            <a:srgbClr val="C0000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 name="文本框 3"/>
          <p:cNvSpPr txBox="1"/>
          <p:nvPr/>
        </p:nvSpPr>
        <p:spPr>
          <a:xfrm>
            <a:off x="4300587" y="2647374"/>
            <a:ext cx="2405017" cy="830997"/>
          </a:xfrm>
          <a:prstGeom prst="rect">
            <a:avLst/>
          </a:prstGeom>
          <a:noFill/>
        </p:spPr>
        <p:txBody>
          <a:bodyPr wrap="none" rtlCol="0">
            <a:spAutoFit/>
          </a:bodyPr>
          <a:lstStyle/>
          <a:p>
            <a:r>
              <a:rPr lang="en-US" altLang="zh-CN" sz="4800" b="1" dirty="0" smtClean="0">
                <a:solidFill>
                  <a:schemeClr val="bg1"/>
                </a:solidFill>
                <a:latin typeface="微软雅黑" panose="020B0503020204020204" pitchFamily="34" charset="-122"/>
                <a:ea typeface="微软雅黑" panose="020B0503020204020204" pitchFamily="34" charset="-122"/>
              </a:rPr>
              <a:t>Part 01</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4941268" y="2433251"/>
            <a:ext cx="184731" cy="369332"/>
          </a:xfrm>
          <a:prstGeom prst="rect">
            <a:avLst/>
          </a:prstGeom>
        </p:spPr>
        <p:txBody>
          <a:bodyPr wrap="none">
            <a:spAutoFit/>
          </a:bodyPr>
          <a:lstStyle/>
          <a:p>
            <a:pPr algn="r"/>
            <a:endParaRPr lang="zh-CN" altLang="en-US"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6" name="文本框 100"/>
          <p:cNvSpPr txBox="1"/>
          <p:nvPr/>
        </p:nvSpPr>
        <p:spPr>
          <a:xfrm>
            <a:off x="1187624" y="3978734"/>
            <a:ext cx="2350323" cy="461665"/>
          </a:xfrm>
          <a:prstGeom prst="rect">
            <a:avLst/>
          </a:prstGeom>
          <a:noFill/>
        </p:spPr>
        <p:txBody>
          <a:bodyPr wrap="none" rtlCol="0">
            <a:spAutoFit/>
          </a:bodyPr>
          <a:lstStyle/>
          <a:p>
            <a:pPr algn="r"/>
            <a:r>
              <a:rPr lang="zh-CN" altLang="en-US" sz="2400" b="1" dirty="0" smtClean="0">
                <a:solidFill>
                  <a:srgbClr val="C00000"/>
                </a:solidFill>
                <a:latin typeface="微软雅黑" pitchFamily="34" charset="-122"/>
                <a:ea typeface="微软雅黑" pitchFamily="34" charset="-122"/>
              </a:rPr>
              <a:t>研究</a:t>
            </a:r>
            <a:r>
              <a:rPr lang="zh-CN" altLang="en-US" sz="2400" b="1" smtClean="0">
                <a:solidFill>
                  <a:srgbClr val="C00000"/>
                </a:solidFill>
                <a:latin typeface="微软雅黑" pitchFamily="34" charset="-122"/>
                <a:ea typeface="微软雅黑" pitchFamily="34" charset="-122"/>
              </a:rPr>
              <a:t>背景和意义</a:t>
            </a:r>
            <a:endParaRPr lang="zh-CN" altLang="en-US" sz="2400" b="1" dirty="0">
              <a:solidFill>
                <a:srgbClr val="C00000"/>
              </a:solidFill>
              <a:latin typeface="微软雅黑" pitchFamily="34" charset="-122"/>
              <a:ea typeface="微软雅黑" pitchFamily="34" charset="-122"/>
            </a:endParaRPr>
          </a:p>
        </p:txBody>
      </p:sp>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037" y="3864805"/>
            <a:ext cx="704062" cy="704062"/>
          </a:xfrm>
          <a:prstGeom prst="rect">
            <a:avLst/>
          </a:prstGeom>
        </p:spPr>
      </p:pic>
      <p:sp>
        <p:nvSpPr>
          <p:cNvPr id="8" name="灯片编号占位符 7"/>
          <p:cNvSpPr>
            <a:spLocks noGrp="1"/>
          </p:cNvSpPr>
          <p:nvPr>
            <p:ph type="sldNum" sz="quarter" idx="12"/>
          </p:nvPr>
        </p:nvSpPr>
        <p:spPr/>
        <p:txBody>
          <a:bodyPr/>
          <a:lstStyle/>
          <a:p>
            <a:fld id="{0C913308-F349-4B6D-A68A-DD1791B4A57B}" type="slidenum">
              <a:rPr lang="zh-CN" altLang="en-US" smtClean="0"/>
              <a:t>3</a:t>
            </a:fld>
            <a:endParaRPr lang="zh-CN" altLang="en-US"/>
          </a:p>
        </p:txBody>
      </p:sp>
    </p:spTree>
    <p:extLst>
      <p:ext uri="{BB962C8B-B14F-4D97-AF65-F5344CB8AC3E}">
        <p14:creationId xmlns:p14="http://schemas.microsoft.com/office/powerpoint/2010/main" val="13157043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3782" t="12818" r="32355" b="12818"/>
          <a:stretch/>
        </p:blipFill>
        <p:spPr bwMode="auto">
          <a:xfrm>
            <a:off x="663432" y="1176441"/>
            <a:ext cx="3764552" cy="2927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2537076" y="3475573"/>
            <a:ext cx="5955682" cy="1451552"/>
          </a:xfrm>
          <a:prstGeom prst="rect">
            <a:avLst/>
          </a:prstGeom>
          <a:solidFill>
            <a:srgbClr val="C0000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9" name="文本框 107"/>
          <p:cNvSpPr txBox="1"/>
          <p:nvPr/>
        </p:nvSpPr>
        <p:spPr>
          <a:xfrm>
            <a:off x="2587524" y="3699254"/>
            <a:ext cx="5854786" cy="1212640"/>
          </a:xfrm>
          <a:prstGeom prst="rect">
            <a:avLst/>
          </a:prstGeom>
          <a:noFill/>
        </p:spPr>
        <p:txBody>
          <a:bodyPr wrap="square" rtlCol="0">
            <a:spAutoFit/>
          </a:bodyPr>
          <a:lstStyle>
            <a:defPPr>
              <a:defRPr lang="zh-CN"/>
            </a:defPPr>
            <a:lvl1pPr algn="just">
              <a:lnSpc>
                <a:spcPct val="130000"/>
              </a:lnSpc>
              <a:defRPr sz="1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smtClean="0">
                <a:solidFill>
                  <a:schemeClr val="bg1"/>
                </a:solidFill>
              </a:rPr>
              <a:t>       </a:t>
            </a:r>
            <a:r>
              <a:rPr lang="zh-CN" altLang="zh-CN" dirty="0" smtClean="0">
                <a:solidFill>
                  <a:schemeClr val="bg1"/>
                </a:solidFill>
              </a:rPr>
              <a:t>当今</a:t>
            </a:r>
            <a:r>
              <a:rPr lang="zh-CN" altLang="zh-CN" dirty="0">
                <a:solidFill>
                  <a:schemeClr val="bg1"/>
                </a:solidFill>
              </a:rPr>
              <a:t>社会对</a:t>
            </a:r>
            <a:r>
              <a:rPr lang="zh-CN" altLang="zh-CN" b="1" u="sng" dirty="0">
                <a:solidFill>
                  <a:schemeClr val="bg1"/>
                </a:solidFill>
              </a:rPr>
              <a:t>女性运动员</a:t>
            </a:r>
            <a:r>
              <a:rPr lang="zh-CN" altLang="zh-CN" dirty="0">
                <a:solidFill>
                  <a:schemeClr val="bg1"/>
                </a:solidFill>
              </a:rPr>
              <a:t>的关注度正在逐步上升</a:t>
            </a:r>
            <a:r>
              <a:rPr lang="zh-CN" altLang="zh-CN" dirty="0" smtClean="0">
                <a:solidFill>
                  <a:schemeClr val="bg1"/>
                </a:solidFill>
              </a:rPr>
              <a:t>阶段</a:t>
            </a:r>
            <a:r>
              <a:rPr lang="zh-CN" altLang="en-US" dirty="0" smtClean="0">
                <a:solidFill>
                  <a:schemeClr val="bg1"/>
                </a:solidFill>
              </a:rPr>
              <a:t>，通过对近几年各大赛事的了解，女性运动员的人数在运动员总人数占比中逐步增多，且在部分运动的成绩方面都超过了男性运动员，进一步扩大了女性运动员的影响力。</a:t>
            </a:r>
            <a:endParaRPr lang="zh-CN" altLang="en-US" dirty="0">
              <a:solidFill>
                <a:schemeClr val="bg1"/>
              </a:solidFill>
            </a:endParaRPr>
          </a:p>
        </p:txBody>
      </p:sp>
      <p:sp>
        <p:nvSpPr>
          <p:cNvPr id="15" name="文本框 107"/>
          <p:cNvSpPr txBox="1"/>
          <p:nvPr/>
        </p:nvSpPr>
        <p:spPr>
          <a:xfrm>
            <a:off x="4623103" y="1162626"/>
            <a:ext cx="3645801" cy="2332946"/>
          </a:xfrm>
          <a:prstGeom prst="rect">
            <a:avLst/>
          </a:prstGeom>
          <a:noFill/>
        </p:spPr>
        <p:txBody>
          <a:bodyPr wrap="square" rtlCol="0">
            <a:spAutoFit/>
          </a:bodyPr>
          <a:lstStyle>
            <a:defPPr>
              <a:defRPr lang="zh-CN"/>
            </a:defPPr>
            <a:lvl1pPr algn="just">
              <a:lnSpc>
                <a:spcPct val="130000"/>
              </a:lnSpc>
              <a:defRPr sz="1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smtClean="0"/>
              <a:t>      </a:t>
            </a:r>
            <a:r>
              <a:rPr lang="zh-CN" altLang="zh-CN" dirty="0" smtClean="0"/>
              <a:t>国内</a:t>
            </a:r>
            <a:r>
              <a:rPr lang="zh-CN" altLang="zh-CN" dirty="0"/>
              <a:t>对体育领域的领导力研究较少，且大部分都集中在运动队</a:t>
            </a:r>
            <a:r>
              <a:rPr lang="zh-CN" altLang="zh-CN" dirty="0" smtClean="0">
                <a:solidFill>
                  <a:srgbClr val="FF0000"/>
                </a:solidFill>
              </a:rPr>
              <a:t>教练</a:t>
            </a:r>
            <a:r>
              <a:rPr lang="zh-CN" altLang="en-US" dirty="0" smtClean="0">
                <a:solidFill>
                  <a:srgbClr val="FF0000"/>
                </a:solidFill>
              </a:rPr>
              <a:t>员</a:t>
            </a:r>
            <a:r>
              <a:rPr lang="zh-CN" altLang="zh-CN" dirty="0" smtClean="0"/>
              <a:t>的</a:t>
            </a:r>
            <a:r>
              <a:rPr lang="zh-CN" altLang="zh-CN" dirty="0"/>
              <a:t>领导力研究方面 </a:t>
            </a:r>
            <a:r>
              <a:rPr lang="zh-CN" altLang="en-US" dirty="0" smtClean="0"/>
              <a:t>。</a:t>
            </a:r>
            <a:endParaRPr lang="en-US" altLang="zh-CN" dirty="0" smtClean="0"/>
          </a:p>
          <a:p>
            <a:r>
              <a:rPr lang="zh-CN" altLang="en-US" dirty="0" smtClean="0"/>
              <a:t>      </a:t>
            </a:r>
            <a:r>
              <a:rPr lang="zh-CN" altLang="zh-CN" dirty="0" smtClean="0"/>
              <a:t>运动员</a:t>
            </a:r>
            <a:r>
              <a:rPr lang="zh-CN" altLang="zh-CN" dirty="0"/>
              <a:t>是一支运动队伍的核心组成部分，越来越多的研究者开始将视角集中在</a:t>
            </a:r>
            <a:r>
              <a:rPr lang="zh-CN" altLang="zh-CN" dirty="0">
                <a:solidFill>
                  <a:srgbClr val="FF0000"/>
                </a:solidFill>
              </a:rPr>
              <a:t>运动员的领导行为</a:t>
            </a:r>
            <a:r>
              <a:rPr lang="zh-CN" altLang="zh-CN" dirty="0"/>
              <a:t>中。目前国外已经对运动员的领导行为进行了一些研究，并证明了运动员领导</a:t>
            </a:r>
            <a:r>
              <a:rPr lang="zh-CN" altLang="zh-CN" dirty="0" smtClean="0"/>
              <a:t>行为</a:t>
            </a:r>
            <a:r>
              <a:rPr lang="zh-CN" altLang="en-US" dirty="0" smtClean="0"/>
              <a:t>的体现</a:t>
            </a:r>
            <a:r>
              <a:rPr lang="zh-CN" altLang="zh-CN" dirty="0" smtClean="0"/>
              <a:t>在</a:t>
            </a:r>
            <a:r>
              <a:rPr lang="zh-CN" altLang="zh-CN" dirty="0"/>
              <a:t>队伍中的重要性 </a:t>
            </a:r>
            <a:r>
              <a:rPr lang="zh-CN" altLang="en-US" dirty="0" smtClean="0"/>
              <a:t> </a:t>
            </a:r>
            <a:endParaRPr lang="zh-CN" altLang="en-US" dirty="0">
              <a:solidFill>
                <a:schemeClr val="tx1">
                  <a:lumMod val="50000"/>
                  <a:lumOff val="50000"/>
                </a:schemeClr>
              </a:solidFill>
            </a:endParaRPr>
          </a:p>
        </p:txBody>
      </p:sp>
      <p:sp>
        <p:nvSpPr>
          <p:cNvPr id="10" name="矩形 9"/>
          <p:cNvSpPr/>
          <p:nvPr/>
        </p:nvSpPr>
        <p:spPr>
          <a:xfrm>
            <a:off x="468313" y="997778"/>
            <a:ext cx="447034" cy="41295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1" name="矩形 10"/>
          <p:cNvSpPr/>
          <p:nvPr/>
        </p:nvSpPr>
        <p:spPr>
          <a:xfrm>
            <a:off x="663432" y="1047752"/>
            <a:ext cx="447034" cy="412956"/>
          </a:xfrm>
          <a:prstGeom prst="rect">
            <a:avLst/>
          </a:prstGeom>
          <a:solidFill>
            <a:srgbClr val="C0000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14" name="文本占位符 4"/>
          <p:cNvSpPr txBox="1">
            <a:spLocks/>
          </p:cNvSpPr>
          <p:nvPr/>
        </p:nvSpPr>
        <p:spPr>
          <a:xfrm>
            <a:off x="1074100" y="385650"/>
            <a:ext cx="3588344" cy="315311"/>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smtClean="0">
                <a:solidFill>
                  <a:schemeClr val="tx1">
                    <a:lumMod val="75000"/>
                    <a:lumOff val="25000"/>
                  </a:schemeClr>
                </a:solidFill>
                <a:latin typeface="微软雅黑" pitchFamily="34" charset="-122"/>
                <a:ea typeface="微软雅黑" pitchFamily="34" charset="-122"/>
              </a:rPr>
              <a:t>研究背景</a:t>
            </a:r>
            <a:endParaRPr lang="zh-CN" altLang="en-US" sz="2400" b="1" dirty="0">
              <a:solidFill>
                <a:schemeClr val="tx1">
                  <a:lumMod val="75000"/>
                  <a:lumOff val="25000"/>
                </a:schemeClr>
              </a:solidFill>
              <a:latin typeface="微软雅黑" pitchFamily="34" charset="-122"/>
              <a:ea typeface="微软雅黑" pitchFamily="34" charset="-122"/>
            </a:endParaRPr>
          </a:p>
        </p:txBody>
      </p:sp>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472" y="273257"/>
            <a:ext cx="557974" cy="557974"/>
          </a:xfrm>
          <a:prstGeom prst="rect">
            <a:avLst/>
          </a:prstGeom>
        </p:spPr>
      </p:pic>
      <p:sp>
        <p:nvSpPr>
          <p:cNvPr id="3" name="灯片编号占位符 2"/>
          <p:cNvSpPr>
            <a:spLocks noGrp="1"/>
          </p:cNvSpPr>
          <p:nvPr>
            <p:ph type="sldNum" sz="quarter" idx="12"/>
          </p:nvPr>
        </p:nvSpPr>
        <p:spPr/>
        <p:txBody>
          <a:bodyPr/>
          <a:lstStyle/>
          <a:p>
            <a:fld id="{0C913308-F349-4B6D-A68A-DD1791B4A57B}" type="slidenum">
              <a:rPr lang="zh-CN" altLang="en-US" smtClean="0"/>
              <a:t>4</a:t>
            </a:fld>
            <a:endParaRPr lang="zh-CN" altLang="en-US" dirty="0"/>
          </a:p>
        </p:txBody>
      </p:sp>
    </p:spTree>
    <p:extLst>
      <p:ext uri="{BB962C8B-B14F-4D97-AF65-F5344CB8AC3E}">
        <p14:creationId xmlns:p14="http://schemas.microsoft.com/office/powerpoint/2010/main" val="38877939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圆角矩形 5"/>
          <p:cNvSpPr/>
          <p:nvPr/>
        </p:nvSpPr>
        <p:spPr>
          <a:xfrm flipH="1">
            <a:off x="683568" y="1125753"/>
            <a:ext cx="864096" cy="509893"/>
          </a:xfrm>
          <a:prstGeom prst="round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278A1"/>
              </a:solidFill>
            </a:endParaRPr>
          </a:p>
        </p:txBody>
      </p:sp>
      <p:sp>
        <p:nvSpPr>
          <p:cNvPr id="7" name="文本框 24"/>
          <p:cNvSpPr txBox="1"/>
          <p:nvPr/>
        </p:nvSpPr>
        <p:spPr>
          <a:xfrm>
            <a:off x="870358" y="995978"/>
            <a:ext cx="407484" cy="769441"/>
          </a:xfrm>
          <a:prstGeom prst="rect">
            <a:avLst/>
          </a:prstGeom>
          <a:noFill/>
        </p:spPr>
        <p:txBody>
          <a:bodyPr wrap="none" rtlCol="0">
            <a:spAutoFit/>
          </a:bodyPr>
          <a:lstStyle/>
          <a:p>
            <a:r>
              <a:rPr lang="en-US" altLang="zh-CN" sz="4400" dirty="0" smtClean="0">
                <a:solidFill>
                  <a:schemeClr val="bg1"/>
                </a:solidFill>
                <a:latin typeface="Akzidenz-Grotesk BQ Condensed" pitchFamily="50" charset="0"/>
              </a:rPr>
              <a:t>A</a:t>
            </a:r>
            <a:endParaRPr lang="zh-CN" altLang="en-US" sz="4400" dirty="0">
              <a:solidFill>
                <a:schemeClr val="bg1"/>
              </a:solidFill>
              <a:latin typeface="Akzidenz-Grotesk BQ Condensed" pitchFamily="50" charset="0"/>
            </a:endParaRPr>
          </a:p>
        </p:txBody>
      </p:sp>
      <p:sp>
        <p:nvSpPr>
          <p:cNvPr id="8" name="矩形 7"/>
          <p:cNvSpPr/>
          <p:nvPr/>
        </p:nvSpPr>
        <p:spPr>
          <a:xfrm>
            <a:off x="1859671" y="1120351"/>
            <a:ext cx="1415772" cy="497957"/>
          </a:xfrm>
          <a:prstGeom prst="rect">
            <a:avLst/>
          </a:prstGeom>
        </p:spPr>
        <p:txBody>
          <a:bodyPr wrap="none">
            <a:spAutoFit/>
          </a:bodyPr>
          <a:lstStyle/>
          <a:p>
            <a:pPr lvl="0">
              <a:lnSpc>
                <a:spcPct val="120000"/>
              </a:lnSpc>
            </a:pPr>
            <a:r>
              <a:rPr lang="zh-CN" altLang="en-US" sz="2400" dirty="0" smtClean="0">
                <a:solidFill>
                  <a:srgbClr val="C00000"/>
                </a:solidFill>
                <a:latin typeface="微软雅黑" pitchFamily="34" charset="-122"/>
                <a:ea typeface="微软雅黑" pitchFamily="34" charset="-122"/>
              </a:rPr>
              <a:t>理论意义</a:t>
            </a:r>
            <a:endParaRPr lang="zh-CN" altLang="en-US" sz="2400" dirty="0">
              <a:solidFill>
                <a:srgbClr val="C00000"/>
              </a:solidFill>
              <a:latin typeface="微软雅黑" pitchFamily="34" charset="-122"/>
              <a:ea typeface="微软雅黑" pitchFamily="34" charset="-122"/>
            </a:endParaRPr>
          </a:p>
        </p:txBody>
      </p:sp>
      <p:sp>
        <p:nvSpPr>
          <p:cNvPr id="9" name="矩形 8"/>
          <p:cNvSpPr/>
          <p:nvPr/>
        </p:nvSpPr>
        <p:spPr>
          <a:xfrm>
            <a:off x="1763274" y="1635646"/>
            <a:ext cx="6265109" cy="1212640"/>
          </a:xfrm>
          <a:prstGeom prst="rect">
            <a:avLst/>
          </a:prstGeom>
        </p:spPr>
        <p:txBody>
          <a:bodyPr wrap="square">
            <a:spAutoFit/>
          </a:bodyPr>
          <a:lstStyle/>
          <a:p>
            <a:pPr algn="just">
              <a:lnSpc>
                <a:spcPct val="130000"/>
              </a:lnSpc>
            </a:pPr>
            <a:r>
              <a:rPr lang="zh-CN" altLang="zh-CN" sz="1400" dirty="0" smtClean="0"/>
              <a:t>结合</a:t>
            </a:r>
            <a:r>
              <a:rPr lang="zh-CN" altLang="zh-CN" sz="1400" dirty="0"/>
              <a:t>国内外相关文献，丰富本领域的研究材料，为我国高校高水平运动队的建设和创新性改革提供思路。对高校高水平运动队女性运动员的领导角色进行界定以及进行更加深入的分析，提出可参考的意见。</a:t>
            </a:r>
          </a:p>
          <a:p>
            <a:pPr algn="just">
              <a:lnSpc>
                <a:spcPct val="130000"/>
              </a:lnSpc>
            </a:pPr>
            <a:endParaRPr lang="zh-CN" altLang="en-US" sz="1400" dirty="0">
              <a:solidFill>
                <a:schemeClr val="tx1">
                  <a:lumMod val="50000"/>
                  <a:lumOff val="50000"/>
                </a:schemeClr>
              </a:solidFill>
              <a:latin typeface="微软雅黑" pitchFamily="34" charset="-122"/>
              <a:ea typeface="微软雅黑" pitchFamily="34" charset="-122"/>
            </a:endParaRPr>
          </a:p>
        </p:txBody>
      </p:sp>
      <p:sp>
        <p:nvSpPr>
          <p:cNvPr id="10" name="圆角矩形 9"/>
          <p:cNvSpPr/>
          <p:nvPr/>
        </p:nvSpPr>
        <p:spPr>
          <a:xfrm>
            <a:off x="664598" y="2766629"/>
            <a:ext cx="864096" cy="532800"/>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28"/>
          <p:cNvSpPr txBox="1"/>
          <p:nvPr/>
        </p:nvSpPr>
        <p:spPr>
          <a:xfrm>
            <a:off x="858336" y="2638058"/>
            <a:ext cx="431528" cy="769441"/>
          </a:xfrm>
          <a:prstGeom prst="rect">
            <a:avLst/>
          </a:prstGeom>
          <a:noFill/>
        </p:spPr>
        <p:txBody>
          <a:bodyPr wrap="none" rtlCol="0">
            <a:spAutoFit/>
          </a:bodyPr>
          <a:lstStyle/>
          <a:p>
            <a:r>
              <a:rPr lang="en-US" altLang="zh-CN" sz="4400" dirty="0" smtClean="0">
                <a:solidFill>
                  <a:schemeClr val="bg1"/>
                </a:solidFill>
                <a:latin typeface="Akzidenz-Grotesk BQ Condensed" pitchFamily="50" charset="0"/>
              </a:rPr>
              <a:t>B</a:t>
            </a:r>
            <a:endParaRPr lang="zh-CN" altLang="en-US" sz="4400" dirty="0">
              <a:solidFill>
                <a:schemeClr val="bg1"/>
              </a:solidFill>
              <a:latin typeface="Akzidenz-Grotesk BQ Condensed" pitchFamily="50" charset="0"/>
            </a:endParaRPr>
          </a:p>
        </p:txBody>
      </p:sp>
      <p:sp>
        <p:nvSpPr>
          <p:cNvPr id="12" name="矩形 11"/>
          <p:cNvSpPr/>
          <p:nvPr/>
        </p:nvSpPr>
        <p:spPr>
          <a:xfrm>
            <a:off x="1859671" y="2754128"/>
            <a:ext cx="1415772" cy="497957"/>
          </a:xfrm>
          <a:prstGeom prst="rect">
            <a:avLst/>
          </a:prstGeom>
        </p:spPr>
        <p:txBody>
          <a:bodyPr wrap="none">
            <a:spAutoFit/>
          </a:bodyPr>
          <a:lstStyle/>
          <a:p>
            <a:pPr lvl="0">
              <a:lnSpc>
                <a:spcPct val="120000"/>
              </a:lnSpc>
            </a:pPr>
            <a:r>
              <a:rPr lang="zh-CN" altLang="en-US" sz="2400" dirty="0" smtClean="0">
                <a:solidFill>
                  <a:schemeClr val="bg1">
                    <a:lumMod val="50000"/>
                  </a:schemeClr>
                </a:solidFill>
                <a:latin typeface="微软雅黑" pitchFamily="34" charset="-122"/>
                <a:ea typeface="微软雅黑" pitchFamily="34" charset="-122"/>
              </a:rPr>
              <a:t>实践意义</a:t>
            </a:r>
            <a:endParaRPr lang="zh-CN" altLang="en-US" sz="2400" dirty="0">
              <a:solidFill>
                <a:schemeClr val="bg1">
                  <a:lumMod val="50000"/>
                </a:schemeClr>
              </a:solidFill>
              <a:latin typeface="微软雅黑" pitchFamily="34" charset="-122"/>
              <a:ea typeface="微软雅黑" pitchFamily="34" charset="-122"/>
            </a:endParaRPr>
          </a:p>
        </p:txBody>
      </p:sp>
      <p:sp>
        <p:nvSpPr>
          <p:cNvPr id="13" name="矩形 12"/>
          <p:cNvSpPr/>
          <p:nvPr/>
        </p:nvSpPr>
        <p:spPr>
          <a:xfrm>
            <a:off x="1779546" y="3262418"/>
            <a:ext cx="6380401" cy="738664"/>
          </a:xfrm>
          <a:prstGeom prst="rect">
            <a:avLst/>
          </a:prstGeom>
        </p:spPr>
        <p:txBody>
          <a:bodyPr wrap="square">
            <a:spAutoFit/>
          </a:bodyPr>
          <a:lstStyle/>
          <a:p>
            <a:r>
              <a:rPr lang="zh-CN" altLang="zh-CN" sz="1400"/>
              <a:t>通过领导角色中领导特征的体现，优化球队结构从而影响凝聚力和团队效能起到积极的作用。同时，也能够更好的推动高校女子篮球发展的整体水平，对促进高校篮球建设有着重要的意义。</a:t>
            </a:r>
          </a:p>
        </p:txBody>
      </p:sp>
      <p:grpSp>
        <p:nvGrpSpPr>
          <p:cNvPr id="14" name="组合 13"/>
          <p:cNvGrpSpPr/>
          <p:nvPr/>
        </p:nvGrpSpPr>
        <p:grpSpPr>
          <a:xfrm>
            <a:off x="0" y="4659313"/>
            <a:ext cx="9144000" cy="170588"/>
            <a:chOff x="0" y="2488742"/>
            <a:chExt cx="9144000" cy="170588"/>
          </a:xfrm>
        </p:grpSpPr>
        <p:sp>
          <p:nvSpPr>
            <p:cNvPr id="15" name="任意多边形 14"/>
            <p:cNvSpPr/>
            <p:nvPr/>
          </p:nvSpPr>
          <p:spPr>
            <a:xfrm>
              <a:off x="0" y="2489230"/>
              <a:ext cx="6550886" cy="170100"/>
            </a:xfrm>
            <a:custGeom>
              <a:avLst/>
              <a:gdLst>
                <a:gd name="connsiteX0" fmla="*/ 0 w 9511185"/>
                <a:gd name="connsiteY0" fmla="*/ 0 h 260238"/>
                <a:gd name="connsiteX1" fmla="*/ 9511185 w 9511185"/>
                <a:gd name="connsiteY1" fmla="*/ 0 h 260238"/>
                <a:gd name="connsiteX2" fmla="*/ 9250947 w 9511185"/>
                <a:gd name="connsiteY2" fmla="*/ 260238 h 260238"/>
                <a:gd name="connsiteX3" fmla="*/ 0 w 9511185"/>
                <a:gd name="connsiteY3" fmla="*/ 260238 h 260238"/>
                <a:gd name="connsiteX4" fmla="*/ 0 w 9511185"/>
                <a:gd name="connsiteY4" fmla="*/ 0 h 26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1185" h="260238">
                  <a:moveTo>
                    <a:pt x="0" y="0"/>
                  </a:moveTo>
                  <a:lnTo>
                    <a:pt x="9511185" y="0"/>
                  </a:lnTo>
                  <a:lnTo>
                    <a:pt x="9250947" y="260238"/>
                  </a:lnTo>
                  <a:lnTo>
                    <a:pt x="0" y="260238"/>
                  </a:lnTo>
                  <a:lnTo>
                    <a:pt x="0" y="0"/>
                  </a:lnTo>
                  <a:close/>
                </a:path>
              </a:pathLst>
            </a:cu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278A1"/>
                </a:solidFill>
              </a:endParaRPr>
            </a:p>
          </p:txBody>
        </p:sp>
        <p:sp>
          <p:nvSpPr>
            <p:cNvPr id="16" name="任意多边形 15"/>
            <p:cNvSpPr/>
            <p:nvPr/>
          </p:nvSpPr>
          <p:spPr>
            <a:xfrm>
              <a:off x="6760230" y="2488742"/>
              <a:ext cx="2383770" cy="170588"/>
            </a:xfrm>
            <a:custGeom>
              <a:avLst/>
              <a:gdLst>
                <a:gd name="connsiteX0" fmla="*/ 260238 w 2727409"/>
                <a:gd name="connsiteY0" fmla="*/ 0 h 260238"/>
                <a:gd name="connsiteX1" fmla="*/ 2727409 w 2727409"/>
                <a:gd name="connsiteY1" fmla="*/ 0 h 260238"/>
                <a:gd name="connsiteX2" fmla="*/ 2727409 w 2727409"/>
                <a:gd name="connsiteY2" fmla="*/ 260238 h 260238"/>
                <a:gd name="connsiteX3" fmla="*/ 0 w 2727409"/>
                <a:gd name="connsiteY3" fmla="*/ 260238 h 260238"/>
                <a:gd name="connsiteX4" fmla="*/ 260238 w 2727409"/>
                <a:gd name="connsiteY4" fmla="*/ 0 h 26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27409" h="260238">
                  <a:moveTo>
                    <a:pt x="260238" y="0"/>
                  </a:moveTo>
                  <a:lnTo>
                    <a:pt x="2727409" y="0"/>
                  </a:lnTo>
                  <a:lnTo>
                    <a:pt x="2727409" y="260238"/>
                  </a:lnTo>
                  <a:lnTo>
                    <a:pt x="0" y="260238"/>
                  </a:lnTo>
                  <a:lnTo>
                    <a:pt x="260238" y="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2AEF3"/>
                </a:solidFill>
              </a:endParaRPr>
            </a:p>
          </p:txBody>
        </p:sp>
      </p:grpSp>
      <p:sp>
        <p:nvSpPr>
          <p:cNvPr id="17" name="文本占位符 4"/>
          <p:cNvSpPr txBox="1">
            <a:spLocks/>
          </p:cNvSpPr>
          <p:nvPr/>
        </p:nvSpPr>
        <p:spPr>
          <a:xfrm>
            <a:off x="1074100" y="385650"/>
            <a:ext cx="3588344" cy="315311"/>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smtClean="0">
                <a:solidFill>
                  <a:schemeClr val="tx1">
                    <a:lumMod val="75000"/>
                    <a:lumOff val="25000"/>
                  </a:schemeClr>
                </a:solidFill>
                <a:latin typeface="微软雅黑" pitchFamily="34" charset="-122"/>
                <a:ea typeface="微软雅黑" pitchFamily="34" charset="-122"/>
              </a:rPr>
              <a:t>研究意义</a:t>
            </a:r>
            <a:endParaRPr lang="zh-CN" altLang="en-US" sz="2400" b="1" dirty="0">
              <a:solidFill>
                <a:schemeClr val="tx1">
                  <a:lumMod val="75000"/>
                  <a:lumOff val="25000"/>
                </a:schemeClr>
              </a:solidFill>
              <a:latin typeface="微软雅黑" pitchFamily="34" charset="-122"/>
              <a:ea typeface="微软雅黑" pitchFamily="34" charset="-122"/>
            </a:endParaRPr>
          </a:p>
        </p:txBody>
      </p:sp>
      <p:pic>
        <p:nvPicPr>
          <p:cNvPr id="18" name="图片 1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7472" y="273257"/>
            <a:ext cx="557974" cy="557974"/>
          </a:xfrm>
          <a:prstGeom prst="rect">
            <a:avLst/>
          </a:prstGeom>
        </p:spPr>
      </p:pic>
      <p:sp>
        <p:nvSpPr>
          <p:cNvPr id="2" name="灯片编号占位符 1"/>
          <p:cNvSpPr>
            <a:spLocks noGrp="1"/>
          </p:cNvSpPr>
          <p:nvPr>
            <p:ph type="sldNum" sz="quarter" idx="12"/>
          </p:nvPr>
        </p:nvSpPr>
        <p:spPr/>
        <p:txBody>
          <a:bodyPr/>
          <a:lstStyle/>
          <a:p>
            <a:fld id="{0C913308-F349-4B6D-A68A-DD1791B4A57B}" type="slidenum">
              <a:rPr lang="zh-CN" altLang="en-US" smtClean="0"/>
              <a:t>5</a:t>
            </a:fld>
            <a:endParaRPr lang="zh-CN" altLang="en-US"/>
          </a:p>
        </p:txBody>
      </p:sp>
    </p:spTree>
    <p:extLst>
      <p:ext uri="{BB962C8B-B14F-4D97-AF65-F5344CB8AC3E}">
        <p14:creationId xmlns:p14="http://schemas.microsoft.com/office/powerpoint/2010/main" val="29721833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b="6165"/>
          <a:stretch/>
        </p:blipFill>
        <p:spPr>
          <a:xfrm>
            <a:off x="0" y="0"/>
            <a:ext cx="9144000" cy="3651870"/>
          </a:xfrm>
          <a:prstGeom prst="rect">
            <a:avLst/>
          </a:prstGeom>
        </p:spPr>
      </p:pic>
      <p:sp>
        <p:nvSpPr>
          <p:cNvPr id="4" name="矩形 3"/>
          <p:cNvSpPr/>
          <p:nvPr/>
        </p:nvSpPr>
        <p:spPr>
          <a:xfrm>
            <a:off x="-21998" y="1912644"/>
            <a:ext cx="9165998" cy="1739226"/>
          </a:xfrm>
          <a:prstGeom prst="rect">
            <a:avLst/>
          </a:prstGeom>
          <a:solidFill>
            <a:srgbClr val="C0000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 name="文本框 3"/>
          <p:cNvSpPr txBox="1"/>
          <p:nvPr/>
        </p:nvSpPr>
        <p:spPr>
          <a:xfrm>
            <a:off x="4300587" y="2647374"/>
            <a:ext cx="2405017" cy="830997"/>
          </a:xfrm>
          <a:prstGeom prst="rect">
            <a:avLst/>
          </a:prstGeom>
          <a:noFill/>
        </p:spPr>
        <p:txBody>
          <a:bodyPr wrap="none" rtlCol="0">
            <a:spAutoFit/>
          </a:bodyPr>
          <a:lstStyle/>
          <a:p>
            <a:r>
              <a:rPr lang="en-US" altLang="zh-CN" sz="4800" b="1" dirty="0" smtClean="0">
                <a:solidFill>
                  <a:schemeClr val="bg1"/>
                </a:solidFill>
                <a:latin typeface="微软雅黑" panose="020B0503020204020204" pitchFamily="34" charset="-122"/>
                <a:ea typeface="微软雅黑" panose="020B0503020204020204" pitchFamily="34" charset="-122"/>
              </a:rPr>
              <a:t>Part 02</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4941268" y="2433251"/>
            <a:ext cx="184731" cy="369332"/>
          </a:xfrm>
          <a:prstGeom prst="rect">
            <a:avLst/>
          </a:prstGeom>
        </p:spPr>
        <p:txBody>
          <a:bodyPr wrap="none">
            <a:spAutoFit/>
          </a:bodyPr>
          <a:lstStyle/>
          <a:p>
            <a:pPr algn="r"/>
            <a:endParaRPr lang="zh-CN" altLang="en-US"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6" name="文本框 100"/>
          <p:cNvSpPr txBox="1"/>
          <p:nvPr/>
        </p:nvSpPr>
        <p:spPr>
          <a:xfrm>
            <a:off x="1021099" y="3986003"/>
            <a:ext cx="2031325" cy="461665"/>
          </a:xfrm>
          <a:prstGeom prst="rect">
            <a:avLst/>
          </a:prstGeom>
          <a:noFill/>
        </p:spPr>
        <p:txBody>
          <a:bodyPr wrap="none" rtlCol="0">
            <a:spAutoFit/>
          </a:bodyPr>
          <a:lstStyle/>
          <a:p>
            <a:pPr algn="r"/>
            <a:r>
              <a:rPr lang="zh-CN" altLang="en-US" sz="2400" b="1" dirty="0" smtClean="0">
                <a:solidFill>
                  <a:srgbClr val="C00000"/>
                </a:solidFill>
                <a:latin typeface="微软雅黑" pitchFamily="34" charset="-122"/>
                <a:ea typeface="微软雅黑" pitchFamily="34" charset="-122"/>
              </a:rPr>
              <a:t>文献综述回顾</a:t>
            </a:r>
            <a:endParaRPr lang="zh-CN" altLang="en-US" sz="2400" b="1" dirty="0">
              <a:solidFill>
                <a:srgbClr val="C00000"/>
              </a:solidFill>
              <a:latin typeface="微软雅黑" pitchFamily="34" charset="-122"/>
              <a:ea typeface="微软雅黑" pitchFamily="34" charset="-122"/>
            </a:endParaRPr>
          </a:p>
        </p:txBody>
      </p:sp>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037" y="3864805"/>
            <a:ext cx="704062" cy="704062"/>
          </a:xfrm>
          <a:prstGeom prst="rect">
            <a:avLst/>
          </a:prstGeom>
        </p:spPr>
      </p:pic>
      <p:sp>
        <p:nvSpPr>
          <p:cNvPr id="3" name="灯片编号占位符 2"/>
          <p:cNvSpPr>
            <a:spLocks noGrp="1"/>
          </p:cNvSpPr>
          <p:nvPr>
            <p:ph type="sldNum" sz="quarter" idx="12"/>
          </p:nvPr>
        </p:nvSpPr>
        <p:spPr/>
        <p:txBody>
          <a:bodyPr/>
          <a:lstStyle/>
          <a:p>
            <a:fld id="{0C913308-F349-4B6D-A68A-DD1791B4A57B}" type="slidenum">
              <a:rPr lang="zh-CN" altLang="en-US" smtClean="0"/>
              <a:t>6</a:t>
            </a:fld>
            <a:endParaRPr lang="zh-CN" altLang="en-US"/>
          </a:p>
        </p:txBody>
      </p:sp>
    </p:spTree>
    <p:extLst>
      <p:ext uri="{BB962C8B-B14F-4D97-AF65-F5344CB8AC3E}">
        <p14:creationId xmlns:p14="http://schemas.microsoft.com/office/powerpoint/2010/main" val="31766951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2" cstate="print">
            <a:extLst>
              <a:ext uri="{28A0092B-C50C-407E-A947-70E740481C1C}">
                <a14:useLocalDpi xmlns:a14="http://schemas.microsoft.com/office/drawing/2010/main" val="0"/>
              </a:ext>
            </a:extLst>
          </a:blip>
          <a:srcRect t="19584" b="26267"/>
          <a:stretch/>
        </p:blipFill>
        <p:spPr>
          <a:xfrm>
            <a:off x="-8087" y="900978"/>
            <a:ext cx="9160174" cy="3666268"/>
          </a:xfrm>
          <a:prstGeom prst="rect">
            <a:avLst/>
          </a:prstGeom>
        </p:spPr>
      </p:pic>
      <p:sp>
        <p:nvSpPr>
          <p:cNvPr id="20" name="任意多边形 19"/>
          <p:cNvSpPr/>
          <p:nvPr/>
        </p:nvSpPr>
        <p:spPr>
          <a:xfrm rot="16200000">
            <a:off x="5788481" y="1203640"/>
            <a:ext cx="3666268" cy="3060944"/>
          </a:xfrm>
          <a:custGeom>
            <a:avLst/>
            <a:gdLst>
              <a:gd name="connsiteX0" fmla="*/ 0 w 3516564"/>
              <a:gd name="connsiteY0" fmla="*/ 3060944 h 3060944"/>
              <a:gd name="connsiteX1" fmla="*/ 0 w 3516564"/>
              <a:gd name="connsiteY1" fmla="*/ 351657 h 3060944"/>
              <a:gd name="connsiteX2" fmla="*/ 3516564 w 3516564"/>
              <a:gd name="connsiteY2" fmla="*/ 0 h 3060944"/>
              <a:gd name="connsiteX3" fmla="*/ 3516564 w 3516564"/>
              <a:gd name="connsiteY3" fmla="*/ 3060944 h 3060944"/>
            </a:gdLst>
            <a:ahLst/>
            <a:cxnLst>
              <a:cxn ang="0">
                <a:pos x="connsiteX0" y="connsiteY0"/>
              </a:cxn>
              <a:cxn ang="0">
                <a:pos x="connsiteX1" y="connsiteY1"/>
              </a:cxn>
              <a:cxn ang="0">
                <a:pos x="connsiteX2" y="connsiteY2"/>
              </a:cxn>
              <a:cxn ang="0">
                <a:pos x="connsiteX3" y="connsiteY3"/>
              </a:cxn>
            </a:cxnLst>
            <a:rect l="l" t="t" r="r" b="b"/>
            <a:pathLst>
              <a:path w="3516564" h="3060944">
                <a:moveTo>
                  <a:pt x="0" y="3060944"/>
                </a:moveTo>
                <a:lnTo>
                  <a:pt x="0" y="351657"/>
                </a:lnTo>
                <a:lnTo>
                  <a:pt x="3516564" y="0"/>
                </a:lnTo>
                <a:lnTo>
                  <a:pt x="3516564" y="3060944"/>
                </a:lnTo>
                <a:close/>
              </a:path>
            </a:pathLst>
          </a:custGeom>
          <a:solidFill>
            <a:srgbClr val="C00000">
              <a:alpha val="8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107"/>
          <p:cNvSpPr txBox="1"/>
          <p:nvPr/>
        </p:nvSpPr>
        <p:spPr>
          <a:xfrm>
            <a:off x="6515072" y="899688"/>
            <a:ext cx="2449416" cy="4013406"/>
          </a:xfrm>
          <a:prstGeom prst="rect">
            <a:avLst/>
          </a:prstGeom>
          <a:noFill/>
        </p:spPr>
        <p:txBody>
          <a:bodyPr wrap="square" rtlCol="0">
            <a:spAutoFit/>
          </a:bodyPr>
          <a:lstStyle>
            <a:defPPr>
              <a:defRPr lang="zh-CN"/>
            </a:defPPr>
            <a:lvl1pPr algn="just">
              <a:lnSpc>
                <a:spcPct val="130000"/>
              </a:lnSpc>
              <a:defRPr sz="14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smtClean="0">
                <a:solidFill>
                  <a:schemeClr val="bg1"/>
                </a:solidFill>
              </a:rPr>
              <a:t>      </a:t>
            </a:r>
            <a:r>
              <a:rPr lang="zh-CN" altLang="zh-CN" dirty="0" smtClean="0">
                <a:solidFill>
                  <a:schemeClr val="bg1"/>
                </a:solidFill>
              </a:rPr>
              <a:t>通过</a:t>
            </a:r>
            <a:r>
              <a:rPr lang="zh-CN" altLang="zh-CN" dirty="0">
                <a:solidFill>
                  <a:schemeClr val="bg1"/>
                </a:solidFill>
              </a:rPr>
              <a:t>阅读前人的文献，发现多数学者认为运动员的领导力是团队发展非常重要的一环，运动员领导角色的不同特征能带给团队不同方面的成长。但当前对女性运动员领导角色的测量还存在局限性，例如体育</a:t>
            </a:r>
            <a:r>
              <a:rPr lang="zh-CN" altLang="zh-CN" dirty="0" smtClean="0">
                <a:solidFill>
                  <a:schemeClr val="bg1"/>
                </a:solidFill>
              </a:rPr>
              <a:t>领导</a:t>
            </a:r>
            <a:r>
              <a:rPr lang="zh-CN" altLang="en-US" dirty="0" smtClean="0">
                <a:solidFill>
                  <a:schemeClr val="bg1"/>
                </a:solidFill>
              </a:rPr>
              <a:t>力</a:t>
            </a:r>
            <a:r>
              <a:rPr lang="zh-CN" altLang="zh-CN" dirty="0" smtClean="0">
                <a:solidFill>
                  <a:schemeClr val="bg1"/>
                </a:solidFill>
              </a:rPr>
              <a:t>量表</a:t>
            </a:r>
            <a:r>
              <a:rPr lang="zh-CN" altLang="zh-CN" dirty="0">
                <a:solidFill>
                  <a:schemeClr val="bg1"/>
                </a:solidFill>
              </a:rPr>
              <a:t>用于教练员等等</a:t>
            </a:r>
            <a:r>
              <a:rPr lang="zh-CN" altLang="zh-CN" dirty="0" smtClean="0">
                <a:solidFill>
                  <a:schemeClr val="bg1"/>
                </a:solidFill>
              </a:rPr>
              <a:t>。</a:t>
            </a:r>
            <a:endParaRPr lang="en-US" altLang="zh-CN" dirty="0">
              <a:solidFill>
                <a:schemeClr val="bg1"/>
              </a:solidFill>
            </a:endParaRPr>
          </a:p>
          <a:p>
            <a:r>
              <a:rPr lang="zh-CN" altLang="en-US" dirty="0" smtClean="0">
                <a:solidFill>
                  <a:schemeClr val="bg1"/>
                </a:solidFill>
              </a:rPr>
              <a:t>       </a:t>
            </a:r>
            <a:r>
              <a:rPr lang="zh-CN" altLang="zh-CN" dirty="0" smtClean="0">
                <a:solidFill>
                  <a:schemeClr val="bg1"/>
                </a:solidFill>
              </a:rPr>
              <a:t>大多数</a:t>
            </a:r>
            <a:r>
              <a:rPr lang="zh-CN" altLang="zh-CN" dirty="0">
                <a:solidFill>
                  <a:schemeClr val="bg1"/>
                </a:solidFill>
              </a:rPr>
              <a:t>研究结论显示，运动员领导角色的体现，对团队的凝聚力及整体发展都有积极的促进作用。</a:t>
            </a:r>
          </a:p>
          <a:p>
            <a:r>
              <a:rPr lang="zh-CN" altLang="zh-CN" dirty="0" smtClean="0">
                <a:solidFill>
                  <a:schemeClr val="bg1"/>
                </a:solidFill>
              </a:rPr>
              <a:t> </a:t>
            </a:r>
            <a:endParaRPr lang="zh-CN" altLang="en-US" dirty="0">
              <a:solidFill>
                <a:schemeClr val="bg1"/>
              </a:solidFill>
            </a:endParaRPr>
          </a:p>
        </p:txBody>
      </p:sp>
      <p:sp>
        <p:nvSpPr>
          <p:cNvPr id="7" name="文本占位符 4"/>
          <p:cNvSpPr txBox="1">
            <a:spLocks/>
          </p:cNvSpPr>
          <p:nvPr/>
        </p:nvSpPr>
        <p:spPr>
          <a:xfrm>
            <a:off x="1074100" y="385650"/>
            <a:ext cx="3588344" cy="315311"/>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smtClean="0">
                <a:solidFill>
                  <a:schemeClr val="tx1">
                    <a:lumMod val="75000"/>
                    <a:lumOff val="25000"/>
                  </a:schemeClr>
                </a:solidFill>
                <a:latin typeface="微软雅黑" pitchFamily="34" charset="-122"/>
                <a:ea typeface="微软雅黑" pitchFamily="34" charset="-122"/>
              </a:rPr>
              <a:t>文献综述回顾</a:t>
            </a:r>
            <a:endParaRPr lang="zh-CN" altLang="en-US" sz="2400" b="1" dirty="0">
              <a:solidFill>
                <a:schemeClr val="tx1">
                  <a:lumMod val="75000"/>
                  <a:lumOff val="25000"/>
                </a:schemeClr>
              </a:solidFill>
              <a:latin typeface="微软雅黑" pitchFamily="34" charset="-122"/>
              <a:ea typeface="微软雅黑" pitchFamily="34" charset="-122"/>
            </a:endParaRPr>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7472" y="273257"/>
            <a:ext cx="557974" cy="557974"/>
          </a:xfrm>
          <a:prstGeom prst="rect">
            <a:avLst/>
          </a:prstGeom>
        </p:spPr>
      </p:pic>
      <p:sp>
        <p:nvSpPr>
          <p:cNvPr id="4" name="灯片编号占位符 3"/>
          <p:cNvSpPr>
            <a:spLocks noGrp="1"/>
          </p:cNvSpPr>
          <p:nvPr>
            <p:ph type="sldNum" sz="quarter" idx="12"/>
          </p:nvPr>
        </p:nvSpPr>
        <p:spPr/>
        <p:txBody>
          <a:bodyPr/>
          <a:lstStyle/>
          <a:p>
            <a:fld id="{0C913308-F349-4B6D-A68A-DD1791B4A57B}" type="slidenum">
              <a:rPr lang="zh-CN" altLang="en-US" smtClean="0"/>
              <a:t>7</a:t>
            </a:fld>
            <a:endParaRPr lang="zh-CN" altLang="en-US"/>
          </a:p>
        </p:txBody>
      </p:sp>
    </p:spTree>
    <p:extLst>
      <p:ext uri="{BB962C8B-B14F-4D97-AF65-F5344CB8AC3E}">
        <p14:creationId xmlns:p14="http://schemas.microsoft.com/office/powerpoint/2010/main" val="3951170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2" cstate="print">
            <a:extLst>
              <a:ext uri="{28A0092B-C50C-407E-A947-70E740481C1C}">
                <a14:useLocalDpi xmlns:a14="http://schemas.microsoft.com/office/drawing/2010/main" val="0"/>
              </a:ext>
            </a:extLst>
          </a:blip>
          <a:srcRect t="16660" b="23316"/>
          <a:stretch/>
        </p:blipFill>
        <p:spPr>
          <a:xfrm>
            <a:off x="0" y="-11807"/>
            <a:ext cx="9144000" cy="3663677"/>
          </a:xfrm>
          <a:prstGeom prst="rect">
            <a:avLst/>
          </a:prstGeom>
        </p:spPr>
      </p:pic>
      <p:sp>
        <p:nvSpPr>
          <p:cNvPr id="4" name="矩形 3"/>
          <p:cNvSpPr/>
          <p:nvPr/>
        </p:nvSpPr>
        <p:spPr>
          <a:xfrm>
            <a:off x="-21998" y="1912644"/>
            <a:ext cx="9165998" cy="1739226"/>
          </a:xfrm>
          <a:prstGeom prst="rect">
            <a:avLst/>
          </a:prstGeom>
          <a:solidFill>
            <a:srgbClr val="C00000">
              <a:alpha val="6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endParaRPr>
          </a:p>
        </p:txBody>
      </p:sp>
      <p:sp>
        <p:nvSpPr>
          <p:cNvPr id="6" name="文本框 3"/>
          <p:cNvSpPr txBox="1"/>
          <p:nvPr/>
        </p:nvSpPr>
        <p:spPr>
          <a:xfrm>
            <a:off x="4300587" y="2647374"/>
            <a:ext cx="2405017" cy="830997"/>
          </a:xfrm>
          <a:prstGeom prst="rect">
            <a:avLst/>
          </a:prstGeom>
          <a:noFill/>
        </p:spPr>
        <p:txBody>
          <a:bodyPr wrap="none" rtlCol="0">
            <a:spAutoFit/>
          </a:bodyPr>
          <a:lstStyle/>
          <a:p>
            <a:r>
              <a:rPr lang="en-US" altLang="zh-CN" sz="4800" b="1" dirty="0" smtClean="0">
                <a:solidFill>
                  <a:schemeClr val="bg1"/>
                </a:solidFill>
                <a:latin typeface="微软雅黑" panose="020B0503020204020204" pitchFamily="34" charset="-122"/>
                <a:ea typeface="微软雅黑" panose="020B0503020204020204" pitchFamily="34" charset="-122"/>
              </a:rPr>
              <a:t>Part 03</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4941268" y="2433251"/>
            <a:ext cx="184731" cy="369332"/>
          </a:xfrm>
          <a:prstGeom prst="rect">
            <a:avLst/>
          </a:prstGeom>
        </p:spPr>
        <p:txBody>
          <a:bodyPr wrap="none">
            <a:spAutoFit/>
          </a:bodyPr>
          <a:lstStyle/>
          <a:p>
            <a:pPr algn="r"/>
            <a:endParaRPr lang="zh-CN" altLang="en-US" dirty="0">
              <a:solidFill>
                <a:schemeClr val="tx1">
                  <a:lumMod val="65000"/>
                  <a:lumOff val="35000"/>
                </a:schemeClr>
              </a:solidFill>
              <a:latin typeface="时尚中黑简体" panose="01010104010101010101" pitchFamily="2" charset="-122"/>
              <a:ea typeface="时尚中黑简体" panose="01010104010101010101" pitchFamily="2" charset="-122"/>
            </a:endParaRPr>
          </a:p>
        </p:txBody>
      </p:sp>
      <p:sp>
        <p:nvSpPr>
          <p:cNvPr id="16" name="文本框 100"/>
          <p:cNvSpPr txBox="1"/>
          <p:nvPr/>
        </p:nvSpPr>
        <p:spPr>
          <a:xfrm>
            <a:off x="1187624" y="3986003"/>
            <a:ext cx="1415772" cy="461665"/>
          </a:xfrm>
          <a:prstGeom prst="rect">
            <a:avLst/>
          </a:prstGeom>
          <a:noFill/>
        </p:spPr>
        <p:txBody>
          <a:bodyPr wrap="none" rtlCol="0">
            <a:spAutoFit/>
          </a:bodyPr>
          <a:lstStyle/>
          <a:p>
            <a:pPr algn="r"/>
            <a:r>
              <a:rPr lang="zh-CN" altLang="en-US" sz="2400" b="1" dirty="0" smtClean="0">
                <a:solidFill>
                  <a:srgbClr val="C00000"/>
                </a:solidFill>
                <a:latin typeface="微软雅黑" pitchFamily="34" charset="-122"/>
                <a:ea typeface="微软雅黑" pitchFamily="34" charset="-122"/>
              </a:rPr>
              <a:t>研究方法</a:t>
            </a:r>
            <a:endParaRPr lang="zh-CN" altLang="en-US" sz="2400" b="1" dirty="0">
              <a:solidFill>
                <a:srgbClr val="C00000"/>
              </a:solidFill>
              <a:latin typeface="微软雅黑" pitchFamily="34" charset="-122"/>
              <a:ea typeface="微软雅黑" pitchFamily="34" charset="-122"/>
            </a:endParaRPr>
          </a:p>
        </p:txBody>
      </p:sp>
      <p:pic>
        <p:nvPicPr>
          <p:cNvPr id="18" name="图片 1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7037" y="3864805"/>
            <a:ext cx="704062" cy="704062"/>
          </a:xfrm>
          <a:prstGeom prst="rect">
            <a:avLst/>
          </a:prstGeom>
        </p:spPr>
      </p:pic>
      <p:sp>
        <p:nvSpPr>
          <p:cNvPr id="3" name="灯片编号占位符 2"/>
          <p:cNvSpPr>
            <a:spLocks noGrp="1"/>
          </p:cNvSpPr>
          <p:nvPr>
            <p:ph type="sldNum" sz="quarter" idx="12"/>
          </p:nvPr>
        </p:nvSpPr>
        <p:spPr/>
        <p:txBody>
          <a:bodyPr/>
          <a:lstStyle/>
          <a:p>
            <a:fld id="{0C913308-F349-4B6D-A68A-DD1791B4A57B}" type="slidenum">
              <a:rPr lang="zh-CN" altLang="en-US" smtClean="0"/>
              <a:t>8</a:t>
            </a:fld>
            <a:endParaRPr lang="zh-CN" altLang="en-US"/>
          </a:p>
        </p:txBody>
      </p:sp>
    </p:spTree>
    <p:extLst>
      <p:ext uri="{BB962C8B-B14F-4D97-AF65-F5344CB8AC3E}">
        <p14:creationId xmlns:p14="http://schemas.microsoft.com/office/powerpoint/2010/main" val="1630742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3" cstate="print">
            <a:extLst>
              <a:ext uri="{28A0092B-C50C-407E-A947-70E740481C1C}">
                <a14:useLocalDpi xmlns:a14="http://schemas.microsoft.com/office/drawing/2010/main" val="0"/>
              </a:ext>
            </a:extLst>
          </a:blip>
          <a:srcRect t="16800" b="35600"/>
          <a:stretch/>
        </p:blipFill>
        <p:spPr>
          <a:xfrm>
            <a:off x="755576" y="1131590"/>
            <a:ext cx="7704856" cy="2448272"/>
          </a:xfrm>
          <a:prstGeom prst="rect">
            <a:avLst/>
          </a:prstGeom>
        </p:spPr>
      </p:pic>
      <p:sp>
        <p:nvSpPr>
          <p:cNvPr id="26" name="文本框 10"/>
          <p:cNvSpPr txBox="1"/>
          <p:nvPr/>
        </p:nvSpPr>
        <p:spPr>
          <a:xfrm>
            <a:off x="7123660" y="3278250"/>
            <a:ext cx="184731" cy="769441"/>
          </a:xfrm>
          <a:prstGeom prst="rect">
            <a:avLst/>
          </a:prstGeom>
          <a:noFill/>
        </p:spPr>
        <p:txBody>
          <a:bodyPr wrap="none" rtlCol="0">
            <a:spAutoFit/>
          </a:bodyPr>
          <a:lstStyle/>
          <a:p>
            <a:endParaRPr lang="zh-CN" altLang="en-US" sz="4400" b="1" dirty="0">
              <a:solidFill>
                <a:schemeClr val="bg1"/>
              </a:solidFill>
              <a:latin typeface="Akzidenz-Grotesk BQ Condensed" pitchFamily="50" charset="0"/>
            </a:endParaRPr>
          </a:p>
        </p:txBody>
      </p:sp>
      <p:sp>
        <p:nvSpPr>
          <p:cNvPr id="34" name="文本框 10"/>
          <p:cNvSpPr txBox="1"/>
          <p:nvPr/>
        </p:nvSpPr>
        <p:spPr>
          <a:xfrm>
            <a:off x="5209665" y="3277640"/>
            <a:ext cx="184731" cy="769441"/>
          </a:xfrm>
          <a:prstGeom prst="rect">
            <a:avLst/>
          </a:prstGeom>
          <a:noFill/>
        </p:spPr>
        <p:txBody>
          <a:bodyPr wrap="none" rtlCol="0">
            <a:spAutoFit/>
          </a:bodyPr>
          <a:lstStyle/>
          <a:p>
            <a:endParaRPr lang="zh-CN" altLang="en-US" sz="4400" b="1" dirty="0">
              <a:solidFill>
                <a:schemeClr val="bg1"/>
              </a:solidFill>
              <a:latin typeface="Akzidenz-Grotesk BQ Condensed" pitchFamily="50" charset="0"/>
            </a:endParaRPr>
          </a:p>
        </p:txBody>
      </p:sp>
      <p:sp>
        <p:nvSpPr>
          <p:cNvPr id="37" name="矩形 36"/>
          <p:cNvSpPr/>
          <p:nvPr/>
        </p:nvSpPr>
        <p:spPr>
          <a:xfrm>
            <a:off x="1123393" y="4124542"/>
            <a:ext cx="1728787" cy="328936"/>
          </a:xfrm>
          <a:prstGeom prst="rect">
            <a:avLst/>
          </a:prstGeom>
        </p:spPr>
        <p:txBody>
          <a:bodyPr wrap="square">
            <a:spAutoFit/>
          </a:bodyPr>
          <a:lstStyle/>
          <a:p>
            <a:pPr algn="just">
              <a:lnSpc>
                <a:spcPct val="120000"/>
              </a:lnSpc>
            </a:pPr>
            <a:r>
              <a:rPr lang="zh-CN" altLang="en-US" sz="1400" b="1" dirty="0" smtClean="0">
                <a:latin typeface="微软雅黑" pitchFamily="34" charset="-122"/>
                <a:ea typeface="微软雅黑" pitchFamily="34" charset="-122"/>
              </a:rPr>
              <a:t>文献分析法</a:t>
            </a:r>
            <a:endParaRPr lang="zh-CN" altLang="en-US" sz="1400" b="1" dirty="0">
              <a:latin typeface="微软雅黑" pitchFamily="34" charset="-122"/>
              <a:ea typeface="微软雅黑" pitchFamily="34" charset="-122"/>
            </a:endParaRPr>
          </a:p>
        </p:txBody>
      </p:sp>
      <p:sp>
        <p:nvSpPr>
          <p:cNvPr id="2" name="菱形 1"/>
          <p:cNvSpPr/>
          <p:nvPr/>
        </p:nvSpPr>
        <p:spPr>
          <a:xfrm>
            <a:off x="1129622" y="3014603"/>
            <a:ext cx="1086028" cy="1086028"/>
          </a:xfrm>
          <a:prstGeom prst="diamond">
            <a:avLst/>
          </a:prstGeom>
          <a:solidFill>
            <a:srgbClr val="C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10"/>
          <p:cNvSpPr txBox="1"/>
          <p:nvPr/>
        </p:nvSpPr>
        <p:spPr>
          <a:xfrm>
            <a:off x="1357486" y="3172897"/>
            <a:ext cx="630301" cy="769441"/>
          </a:xfrm>
          <a:prstGeom prst="rect">
            <a:avLst/>
          </a:prstGeom>
          <a:noFill/>
        </p:spPr>
        <p:txBody>
          <a:bodyPr wrap="none" rtlCol="0">
            <a:spAutoFit/>
          </a:bodyPr>
          <a:lstStyle/>
          <a:p>
            <a:r>
              <a:rPr lang="en-US" altLang="zh-CN" sz="4400" b="1" dirty="0" smtClean="0">
                <a:solidFill>
                  <a:schemeClr val="bg1"/>
                </a:solidFill>
                <a:latin typeface="Akzidenz-Grotesk BQ Condensed" pitchFamily="50" charset="0"/>
              </a:rPr>
              <a:t>01</a:t>
            </a:r>
            <a:endParaRPr lang="zh-CN" altLang="en-US" sz="4400" b="1" dirty="0">
              <a:solidFill>
                <a:schemeClr val="bg1"/>
              </a:solidFill>
              <a:latin typeface="Akzidenz-Grotesk BQ Condensed" pitchFamily="50" charset="0"/>
            </a:endParaRPr>
          </a:p>
        </p:txBody>
      </p:sp>
      <p:sp>
        <p:nvSpPr>
          <p:cNvPr id="29" name="矩形 28"/>
          <p:cNvSpPr/>
          <p:nvPr/>
        </p:nvSpPr>
        <p:spPr>
          <a:xfrm>
            <a:off x="3050054" y="4119712"/>
            <a:ext cx="1728787" cy="328936"/>
          </a:xfrm>
          <a:prstGeom prst="rect">
            <a:avLst/>
          </a:prstGeom>
        </p:spPr>
        <p:txBody>
          <a:bodyPr wrap="square">
            <a:spAutoFit/>
          </a:bodyPr>
          <a:lstStyle/>
          <a:p>
            <a:pPr algn="just">
              <a:lnSpc>
                <a:spcPct val="120000"/>
              </a:lnSpc>
            </a:pPr>
            <a:r>
              <a:rPr lang="zh-CN" altLang="en-US" sz="1400" b="1" dirty="0" smtClean="0">
                <a:latin typeface="微软雅黑" pitchFamily="34" charset="-122"/>
                <a:ea typeface="微软雅黑" pitchFamily="34" charset="-122"/>
              </a:rPr>
              <a:t>问卷调查法</a:t>
            </a:r>
            <a:endParaRPr lang="zh-CN" altLang="en-US" sz="1400" b="1" dirty="0">
              <a:latin typeface="微软雅黑" pitchFamily="34" charset="-122"/>
              <a:ea typeface="微软雅黑" pitchFamily="34" charset="-122"/>
            </a:endParaRPr>
          </a:p>
        </p:txBody>
      </p:sp>
      <p:sp>
        <p:nvSpPr>
          <p:cNvPr id="35" name="菱形 34"/>
          <p:cNvSpPr/>
          <p:nvPr/>
        </p:nvSpPr>
        <p:spPr>
          <a:xfrm>
            <a:off x="3056282" y="3014603"/>
            <a:ext cx="1086028" cy="1086028"/>
          </a:xfrm>
          <a:prstGeom prst="diamond">
            <a:avLst/>
          </a:prstGeom>
          <a:solidFill>
            <a:srgbClr val="C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10"/>
          <p:cNvSpPr txBox="1"/>
          <p:nvPr/>
        </p:nvSpPr>
        <p:spPr>
          <a:xfrm>
            <a:off x="3298055" y="3168067"/>
            <a:ext cx="841897" cy="769441"/>
          </a:xfrm>
          <a:prstGeom prst="rect">
            <a:avLst/>
          </a:prstGeom>
          <a:noFill/>
        </p:spPr>
        <p:txBody>
          <a:bodyPr wrap="none" rtlCol="0">
            <a:spAutoFit/>
          </a:bodyPr>
          <a:lstStyle/>
          <a:p>
            <a:r>
              <a:rPr lang="en-US" altLang="zh-CN" sz="4400" b="1" dirty="0" smtClean="0">
                <a:solidFill>
                  <a:schemeClr val="bg1"/>
                </a:solidFill>
                <a:latin typeface="Akzidenz-Grotesk BQ Condensed" pitchFamily="50" charset="0"/>
              </a:rPr>
              <a:t>02</a:t>
            </a:r>
            <a:endParaRPr lang="zh-CN" altLang="en-US" sz="4400" b="1" dirty="0">
              <a:solidFill>
                <a:schemeClr val="bg1"/>
              </a:solidFill>
              <a:latin typeface="Akzidenz-Grotesk BQ Condensed" pitchFamily="50" charset="0"/>
            </a:endParaRPr>
          </a:p>
        </p:txBody>
      </p:sp>
      <p:sp>
        <p:nvSpPr>
          <p:cNvPr id="43" name="矩形 42"/>
          <p:cNvSpPr/>
          <p:nvPr/>
        </p:nvSpPr>
        <p:spPr>
          <a:xfrm>
            <a:off x="5187168" y="4119712"/>
            <a:ext cx="1728787" cy="328936"/>
          </a:xfrm>
          <a:prstGeom prst="rect">
            <a:avLst/>
          </a:prstGeom>
        </p:spPr>
        <p:txBody>
          <a:bodyPr wrap="square">
            <a:spAutoFit/>
          </a:bodyPr>
          <a:lstStyle/>
          <a:p>
            <a:pPr algn="just">
              <a:lnSpc>
                <a:spcPct val="120000"/>
              </a:lnSpc>
            </a:pPr>
            <a:r>
              <a:rPr lang="zh-CN" altLang="en-US" sz="1400" b="1" dirty="0" smtClean="0">
                <a:latin typeface="微软雅黑" pitchFamily="34" charset="-122"/>
                <a:ea typeface="微软雅黑" pitchFamily="34" charset="-122"/>
              </a:rPr>
              <a:t>访谈法</a:t>
            </a:r>
            <a:endParaRPr lang="zh-CN" altLang="en-US" sz="1400" b="1" dirty="0">
              <a:latin typeface="微软雅黑" pitchFamily="34" charset="-122"/>
              <a:ea typeface="微软雅黑" pitchFamily="34" charset="-122"/>
            </a:endParaRPr>
          </a:p>
        </p:txBody>
      </p:sp>
      <p:sp>
        <p:nvSpPr>
          <p:cNvPr id="45" name="菱形 44"/>
          <p:cNvSpPr/>
          <p:nvPr/>
        </p:nvSpPr>
        <p:spPr>
          <a:xfrm>
            <a:off x="4982942" y="3014603"/>
            <a:ext cx="1086028" cy="1086028"/>
          </a:xfrm>
          <a:prstGeom prst="diamond">
            <a:avLst/>
          </a:prstGeom>
          <a:solidFill>
            <a:srgbClr val="C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10"/>
          <p:cNvSpPr txBox="1"/>
          <p:nvPr/>
        </p:nvSpPr>
        <p:spPr>
          <a:xfrm>
            <a:off x="5209665" y="3168068"/>
            <a:ext cx="841897" cy="769441"/>
          </a:xfrm>
          <a:prstGeom prst="rect">
            <a:avLst/>
          </a:prstGeom>
          <a:noFill/>
        </p:spPr>
        <p:txBody>
          <a:bodyPr wrap="none" rtlCol="0">
            <a:spAutoFit/>
          </a:bodyPr>
          <a:lstStyle/>
          <a:p>
            <a:r>
              <a:rPr lang="en-US" altLang="zh-CN" sz="4400" b="1" dirty="0" smtClean="0">
                <a:solidFill>
                  <a:schemeClr val="bg1"/>
                </a:solidFill>
                <a:latin typeface="Akzidenz-Grotesk BQ Condensed" pitchFamily="50" charset="0"/>
              </a:rPr>
              <a:t>03</a:t>
            </a:r>
            <a:endParaRPr lang="zh-CN" altLang="en-US" sz="4400" b="1" dirty="0">
              <a:solidFill>
                <a:schemeClr val="bg1"/>
              </a:solidFill>
              <a:latin typeface="Akzidenz-Grotesk BQ Condensed" pitchFamily="50" charset="0"/>
            </a:endParaRPr>
          </a:p>
        </p:txBody>
      </p:sp>
      <p:sp>
        <p:nvSpPr>
          <p:cNvPr id="48" name="矩形 47"/>
          <p:cNvSpPr/>
          <p:nvPr/>
        </p:nvSpPr>
        <p:spPr>
          <a:xfrm>
            <a:off x="6958013" y="4114552"/>
            <a:ext cx="1728787" cy="328936"/>
          </a:xfrm>
          <a:prstGeom prst="rect">
            <a:avLst/>
          </a:prstGeom>
        </p:spPr>
        <p:txBody>
          <a:bodyPr wrap="square">
            <a:spAutoFit/>
          </a:bodyPr>
          <a:lstStyle/>
          <a:p>
            <a:pPr algn="just">
              <a:lnSpc>
                <a:spcPct val="120000"/>
              </a:lnSpc>
            </a:pPr>
            <a:r>
              <a:rPr lang="zh-CN" altLang="en-US" sz="1400" b="1" dirty="0" smtClean="0">
                <a:latin typeface="微软雅黑" pitchFamily="34" charset="-122"/>
                <a:ea typeface="微软雅黑" pitchFamily="34" charset="-122"/>
              </a:rPr>
              <a:t>数理统计法</a:t>
            </a:r>
            <a:endParaRPr lang="zh-CN" altLang="en-US" sz="1400" b="1" dirty="0">
              <a:latin typeface="微软雅黑" pitchFamily="34" charset="-122"/>
              <a:ea typeface="微软雅黑" pitchFamily="34" charset="-122"/>
            </a:endParaRPr>
          </a:p>
        </p:txBody>
      </p:sp>
      <p:sp>
        <p:nvSpPr>
          <p:cNvPr id="53" name="菱形 52"/>
          <p:cNvSpPr/>
          <p:nvPr/>
        </p:nvSpPr>
        <p:spPr>
          <a:xfrm>
            <a:off x="6909603" y="3014603"/>
            <a:ext cx="1086028" cy="1086028"/>
          </a:xfrm>
          <a:prstGeom prst="diamond">
            <a:avLst/>
          </a:prstGeom>
          <a:solidFill>
            <a:srgbClr val="C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10"/>
          <p:cNvSpPr txBox="1"/>
          <p:nvPr/>
        </p:nvSpPr>
        <p:spPr>
          <a:xfrm>
            <a:off x="7153734" y="3181075"/>
            <a:ext cx="841897" cy="769441"/>
          </a:xfrm>
          <a:prstGeom prst="rect">
            <a:avLst/>
          </a:prstGeom>
          <a:noFill/>
        </p:spPr>
        <p:txBody>
          <a:bodyPr wrap="none" rtlCol="0">
            <a:spAutoFit/>
          </a:bodyPr>
          <a:lstStyle/>
          <a:p>
            <a:r>
              <a:rPr lang="en-US" altLang="zh-CN" sz="4400" b="1" dirty="0" smtClean="0">
                <a:solidFill>
                  <a:schemeClr val="bg1"/>
                </a:solidFill>
                <a:latin typeface="Akzidenz-Grotesk BQ Condensed" pitchFamily="50" charset="0"/>
              </a:rPr>
              <a:t>04</a:t>
            </a:r>
            <a:endParaRPr lang="zh-CN" altLang="en-US" sz="4400" b="1" dirty="0">
              <a:solidFill>
                <a:schemeClr val="bg1"/>
              </a:solidFill>
              <a:latin typeface="Akzidenz-Grotesk BQ Condensed" pitchFamily="50" charset="0"/>
            </a:endParaRPr>
          </a:p>
        </p:txBody>
      </p:sp>
      <p:sp>
        <p:nvSpPr>
          <p:cNvPr id="3" name="灯片编号占位符 2"/>
          <p:cNvSpPr>
            <a:spLocks noGrp="1"/>
          </p:cNvSpPr>
          <p:nvPr>
            <p:ph type="sldNum" sz="quarter" idx="12"/>
          </p:nvPr>
        </p:nvSpPr>
        <p:spPr/>
        <p:txBody>
          <a:bodyPr/>
          <a:lstStyle/>
          <a:p>
            <a:fld id="{0C913308-F349-4B6D-A68A-DD1791B4A57B}" type="slidenum">
              <a:rPr lang="zh-CN" altLang="en-US" smtClean="0"/>
              <a:t>9</a:t>
            </a:fld>
            <a:endParaRPr lang="zh-CN" altLang="en-US"/>
          </a:p>
        </p:txBody>
      </p:sp>
      <p:sp>
        <p:nvSpPr>
          <p:cNvPr id="23" name="文本占位符 4"/>
          <p:cNvSpPr txBox="1">
            <a:spLocks/>
          </p:cNvSpPr>
          <p:nvPr/>
        </p:nvSpPr>
        <p:spPr>
          <a:xfrm>
            <a:off x="1074100" y="385650"/>
            <a:ext cx="3588344" cy="315311"/>
          </a:xfrm>
          <a:prstGeom prst="rect">
            <a:avLst/>
          </a:prstGeom>
        </p:spPr>
        <p:txBody>
          <a:bodyPr vert="horz" lIns="91440" tIns="45720" rIns="91440" bIns="4572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smtClean="0">
                <a:solidFill>
                  <a:schemeClr val="tx1">
                    <a:lumMod val="75000"/>
                    <a:lumOff val="25000"/>
                  </a:schemeClr>
                </a:solidFill>
                <a:latin typeface="微软雅黑" pitchFamily="34" charset="-122"/>
                <a:ea typeface="微软雅黑" pitchFamily="34" charset="-122"/>
              </a:rPr>
              <a:t>研究方法</a:t>
            </a:r>
            <a:endParaRPr lang="zh-CN" altLang="en-US" sz="2400" b="1" dirty="0">
              <a:solidFill>
                <a:schemeClr val="tx1">
                  <a:lumMod val="75000"/>
                  <a:lumOff val="25000"/>
                </a:schemeClr>
              </a:solidFill>
              <a:latin typeface="微软雅黑" pitchFamily="34" charset="-122"/>
              <a:ea typeface="微软雅黑" pitchFamily="34" charset="-122"/>
            </a:endParaRPr>
          </a:p>
        </p:txBody>
      </p:sp>
      <p:pic>
        <p:nvPicPr>
          <p:cNvPr id="24" name="图片 2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7472" y="273257"/>
            <a:ext cx="557974" cy="557974"/>
          </a:xfrm>
          <a:prstGeom prst="rect">
            <a:avLst/>
          </a:prstGeom>
        </p:spPr>
      </p:pic>
    </p:spTree>
    <p:extLst>
      <p:ext uri="{BB962C8B-B14F-4D97-AF65-F5344CB8AC3E}">
        <p14:creationId xmlns:p14="http://schemas.microsoft.com/office/powerpoint/2010/main" val="367752306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1528</TotalTime>
  <Words>509</Words>
  <Application>Microsoft Macintosh PowerPoint</Application>
  <PresentationFormat>全屏显示(16:9)</PresentationFormat>
  <Paragraphs>64</Paragraphs>
  <Slides>12</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Akzidenz-Grotesk BQ Condensed</vt:lpstr>
      <vt:lpstr>Calibri</vt:lpstr>
      <vt:lpstr>时尚中黑简体</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keywords>http://www.ypppt.com/</cp:keywords>
  <dc:description>http://www.ypppt.com/</dc:description>
  <cp:lastModifiedBy>Microsoft 帐户</cp:lastModifiedBy>
  <cp:revision>416</cp:revision>
  <dcterms:modified xsi:type="dcterms:W3CDTF">2022-06-08T05:18:37Z</dcterms:modified>
</cp:coreProperties>
</file>

<file path=docProps/thumbnail.jpeg>
</file>